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Default Extension="png" ContentType="image/png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63911" y="120395"/>
            <a:ext cx="241617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6688" y="178307"/>
            <a:ext cx="371062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975" y="1314196"/>
            <a:ext cx="7933055" cy="2829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061325" y="6528364"/>
            <a:ext cx="35560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example.pearsoncmg.com/book/image/us.gif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example.pearsoncmg.com/book/image/us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9443" y="850899"/>
            <a:ext cx="53447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Lecture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13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JavaFX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Basics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ButtonInPane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100" y="1295400"/>
            <a:ext cx="2717800" cy="1181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2864611"/>
            <a:ext cx="8263255" cy="295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1785620">
              <a:lnSpc>
                <a:spcPct val="100800"/>
              </a:lnSpc>
              <a:tabLst>
                <a:tab pos="4187825" algn="l"/>
                <a:tab pos="4785360" algn="l"/>
                <a:tab pos="5520690" algn="l"/>
              </a:tabLst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and place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StackPane </a:t>
            </a:r>
            <a:r>
              <a:rPr dirty="0" sz="2400" spc="-5" b="1">
                <a:latin typeface="Calibri"/>
                <a:cs typeface="Calibri"/>
              </a:rPr>
              <a:t>pane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StackPane()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pane.getChildren().add(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		</a:t>
            </a:r>
            <a:r>
              <a:rPr dirty="0" sz="2400" b="1">
                <a:latin typeface="Calibri"/>
                <a:cs typeface="Calibri"/>
              </a:rPr>
              <a:t>(	))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	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785"/>
              </a:lnSpc>
              <a:tabLst>
                <a:tab pos="2999105" algn="l"/>
                <a:tab pos="5455285" algn="l"/>
              </a:tabLst>
            </a:pPr>
            <a:r>
              <a:rPr dirty="0" sz="2400" spc="-5" b="1">
                <a:latin typeface="Calibri"/>
                <a:cs typeface="Calibri"/>
              </a:rPr>
              <a:t>primaryStage.	</a:t>
            </a:r>
            <a:r>
              <a:rPr dirty="0" sz="2400" b="1">
                <a:latin typeface="Calibri"/>
                <a:cs typeface="Calibri"/>
              </a:rPr>
              <a:t>(	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 marL="1977389">
              <a:lnSpc>
                <a:spcPct val="100000"/>
              </a:lnSpc>
              <a:spcBef>
                <a:spcPts val="25"/>
              </a:spcBef>
              <a:tabLst>
                <a:tab pos="3997960" algn="l"/>
              </a:tabLst>
            </a:pPr>
            <a:r>
              <a:rPr dirty="0" sz="2400" spc="-5" b="1">
                <a:latin typeface="Calibri"/>
                <a:cs typeface="Calibri"/>
              </a:rPr>
              <a:t>.setScene(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1977389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latin typeface="Calibri"/>
                <a:cs typeface="Calibri"/>
              </a:rPr>
              <a:t>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Display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339851"/>
            <a:ext cx="3019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391412"/>
            <a:ext cx="7020559" cy="4733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120014" indent="-342900">
              <a:lnSpc>
                <a:spcPct val="99800"/>
              </a:lnSpc>
              <a:spcBef>
                <a:spcPts val="10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>
                <a:latin typeface="Times New Roman"/>
                <a:cs typeface="Times New Roman"/>
              </a:rPr>
              <a:t>An</a:t>
            </a:r>
            <a:r>
              <a:rPr dirty="0" sz="3200" spc="-5">
                <a:latin typeface="Times New Roman"/>
                <a:cs typeface="Times New Roman"/>
              </a:rPr>
              <a:t> inner class</a:t>
            </a:r>
            <a:r>
              <a:rPr dirty="0" sz="3200">
                <a:latin typeface="Times New Roman"/>
                <a:cs typeface="Times New Roman"/>
              </a:rPr>
              <a:t> can be </a:t>
            </a:r>
            <a:r>
              <a:rPr dirty="0" sz="3200" spc="-5">
                <a:latin typeface="Times New Roman"/>
                <a:cs typeface="Times New Roman"/>
              </a:rPr>
              <a:t>declared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public, 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protected,</a:t>
            </a:r>
            <a:r>
              <a:rPr dirty="0" sz="3200">
                <a:latin typeface="Times New Roman"/>
                <a:cs typeface="Times New Roman"/>
              </a:rPr>
              <a:t> or</a:t>
            </a:r>
            <a:r>
              <a:rPr dirty="0" sz="3200" spc="-5">
                <a:latin typeface="Times New Roman"/>
                <a:cs typeface="Times New Roman"/>
              </a:rPr>
              <a:t> private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subject to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Times New Roman"/>
                <a:cs typeface="Times New Roman"/>
              </a:rPr>
              <a:t>same </a:t>
            </a:r>
            <a:r>
              <a:rPr dirty="0" sz="3200" spc="-785" b="1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Times New Roman"/>
                <a:cs typeface="Times New Roman"/>
              </a:rPr>
              <a:t>visibility rules applied </a:t>
            </a:r>
            <a:r>
              <a:rPr dirty="0" sz="3200" spc="-5">
                <a:latin typeface="Times New Roman"/>
                <a:cs typeface="Times New Roman"/>
              </a:rPr>
              <a:t>to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member </a:t>
            </a:r>
            <a:r>
              <a:rPr dirty="0" sz="3200">
                <a:latin typeface="Times New Roman"/>
                <a:cs typeface="Times New Roman"/>
              </a:rPr>
              <a:t>of 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 class.</a:t>
            </a:r>
            <a:endParaRPr sz="3200">
              <a:latin typeface="Times New Roman"/>
              <a:cs typeface="Times New Roman"/>
            </a:endParaRPr>
          </a:p>
          <a:p>
            <a:pPr algn="just" marL="355600" marR="195580" indent="-342900">
              <a:lnSpc>
                <a:spcPct val="100299"/>
              </a:lnSpc>
              <a:spcBef>
                <a:spcPts val="1960"/>
              </a:spcBef>
              <a:buSzPct val="75000"/>
              <a:buFont typeface="Wingdings"/>
              <a:buChar char="■"/>
              <a:tabLst>
                <a:tab pos="355600" algn="l"/>
              </a:tabLst>
            </a:pPr>
            <a:r>
              <a:rPr dirty="0" sz="3200">
                <a:latin typeface="Times New Roman"/>
                <a:cs typeface="Times New Roman"/>
              </a:rPr>
              <a:t>An </a:t>
            </a:r>
            <a:r>
              <a:rPr dirty="0" sz="3200" spc="-5">
                <a:latin typeface="Times New Roman"/>
                <a:cs typeface="Times New Roman"/>
              </a:rPr>
              <a:t>inner class </a:t>
            </a:r>
            <a:r>
              <a:rPr dirty="0" sz="3200">
                <a:latin typeface="Times New Roman"/>
                <a:cs typeface="Times New Roman"/>
              </a:rPr>
              <a:t>can be </a:t>
            </a:r>
            <a:r>
              <a:rPr dirty="0" sz="3200" spc="-5">
                <a:latin typeface="Times New Roman"/>
                <a:cs typeface="Times New Roman"/>
              </a:rPr>
              <a:t>declared </a:t>
            </a:r>
            <a:r>
              <a:rPr dirty="0" sz="3200" spc="-5" b="1">
                <a:latin typeface="Times New Roman"/>
                <a:cs typeface="Times New Roman"/>
              </a:rPr>
              <a:t>static</a:t>
            </a:r>
            <a:r>
              <a:rPr dirty="0" sz="3200" spc="-5">
                <a:latin typeface="Times New Roman"/>
                <a:cs typeface="Times New Roman"/>
              </a:rPr>
              <a:t>. </a:t>
            </a:r>
            <a:r>
              <a:rPr dirty="0" sz="3200" spc="-1050">
                <a:latin typeface="Times New Roman"/>
                <a:cs typeface="Times New Roman"/>
              </a:rPr>
              <a:t>A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static inner class </a:t>
            </a:r>
            <a:r>
              <a:rPr dirty="0" sz="3200">
                <a:latin typeface="Times New Roman"/>
                <a:cs typeface="Times New Roman"/>
              </a:rPr>
              <a:t>can be accessed using 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 outer class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name.</a:t>
            </a:r>
            <a:endParaRPr sz="3200">
              <a:latin typeface="Times New Roman"/>
              <a:cs typeface="Times New Roman"/>
            </a:endParaRPr>
          </a:p>
          <a:p>
            <a:pPr algn="just" lvl="1" marL="755650" marR="5080" indent="-285750">
              <a:lnSpc>
                <a:spcPts val="3220"/>
              </a:lnSpc>
              <a:spcBef>
                <a:spcPts val="1870"/>
              </a:spcBef>
              <a:buFont typeface="Wingdings"/>
              <a:buChar char="■"/>
              <a:tabLst>
                <a:tab pos="755650" algn="l"/>
              </a:tabLst>
            </a:pP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static inner </a:t>
            </a:r>
            <a:r>
              <a:rPr dirty="0" sz="2800" spc="-10">
                <a:latin typeface="Times New Roman"/>
                <a:cs typeface="Times New Roman"/>
              </a:rPr>
              <a:t>class </a:t>
            </a:r>
            <a:r>
              <a:rPr dirty="0" sz="2800" spc="-5" i="1">
                <a:latin typeface="Times New Roman"/>
                <a:cs typeface="Times New Roman"/>
              </a:rPr>
              <a:t>cannot </a:t>
            </a:r>
            <a:r>
              <a:rPr dirty="0" sz="2800" spc="-10" i="1">
                <a:latin typeface="Times New Roman"/>
                <a:cs typeface="Times New Roman"/>
              </a:rPr>
              <a:t>access </a:t>
            </a:r>
            <a:r>
              <a:rPr dirty="0" sz="2800" spc="-130" i="1">
                <a:latin typeface="Times New Roman"/>
                <a:cs typeface="Times New Roman"/>
              </a:rPr>
              <a:t>non-static </a:t>
            </a:r>
            <a:r>
              <a:rPr dirty="0" sz="2800" spc="-12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members</a:t>
            </a:r>
            <a:r>
              <a:rPr dirty="0" sz="2800" spc="-10" i="1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outer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12" y="384555"/>
            <a:ext cx="5361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1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1087628"/>
            <a:ext cx="8108315" cy="487680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355600" marR="5080" indent="-342900">
              <a:lnSpc>
                <a:spcPct val="100800"/>
              </a:lnSpc>
              <a:spcBef>
                <a:spcPts val="75"/>
              </a:spcBef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b="1">
                <a:latin typeface="Times New Roman"/>
                <a:cs typeface="Times New Roman"/>
              </a:rPr>
              <a:t>anonymous </a:t>
            </a:r>
            <a:r>
              <a:rPr dirty="0" sz="2400" spc="-5" b="1">
                <a:latin typeface="Times New Roman"/>
                <a:cs typeface="Times New Roman"/>
              </a:rPr>
              <a:t>inner class </a:t>
            </a:r>
            <a:r>
              <a:rPr dirty="0" sz="2400" spc="-5">
                <a:latin typeface="Times New Roman"/>
                <a:cs typeface="Times New Roman"/>
              </a:rPr>
              <a:t>must always extend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superclass </a:t>
            </a:r>
            <a:r>
              <a:rPr dirty="0" sz="2400">
                <a:latin typeface="Times New Roman"/>
                <a:cs typeface="Times New Roman"/>
              </a:rPr>
              <a:t>or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implement an interface, </a:t>
            </a:r>
            <a:r>
              <a:rPr dirty="0" sz="2400">
                <a:latin typeface="Times New Roman"/>
                <a:cs typeface="Times New Roman"/>
              </a:rPr>
              <a:t>but </a:t>
            </a:r>
            <a:r>
              <a:rPr dirty="0" sz="2400" spc="-5" b="1">
                <a:latin typeface="Times New Roman"/>
                <a:cs typeface="Times New Roman"/>
              </a:rPr>
              <a:t>it cannot </a:t>
            </a:r>
            <a:r>
              <a:rPr dirty="0" sz="2400" b="1">
                <a:latin typeface="Times New Roman"/>
                <a:cs typeface="Times New Roman"/>
              </a:rPr>
              <a:t>have an </a:t>
            </a:r>
            <a:r>
              <a:rPr dirty="0" sz="2400" spc="-5" b="1">
                <a:latin typeface="Times New Roman"/>
                <a:cs typeface="Times New Roman"/>
              </a:rPr>
              <a:t>explicit extends </a:t>
            </a:r>
            <a:r>
              <a:rPr dirty="0" sz="2400" spc="-585" b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implements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clause</a:t>
            </a:r>
            <a:r>
              <a:rPr dirty="0" sz="2400" spc="-5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453390" indent="-342900">
              <a:lnSpc>
                <a:spcPct val="100800"/>
              </a:lnSpc>
              <a:spcBef>
                <a:spcPts val="480"/>
              </a:spcBef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spc="-5">
                <a:latin typeface="Times New Roman"/>
                <a:cs typeface="Times New Roman"/>
              </a:rPr>
              <a:t>anonymous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must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implement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all</a:t>
            </a:r>
            <a:r>
              <a:rPr dirty="0" sz="2400" b="1">
                <a:latin typeface="Times New Roman"/>
                <a:cs typeface="Times New Roman"/>
              </a:rPr>
              <a:t> the</a:t>
            </a:r>
            <a:r>
              <a:rPr dirty="0" sz="2400" spc="-5" b="1">
                <a:latin typeface="Times New Roman"/>
                <a:cs typeface="Times New Roman"/>
              </a:rPr>
              <a:t> abstract </a:t>
            </a:r>
            <a:r>
              <a:rPr dirty="0" sz="2400" spc="-58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methods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superclass</a:t>
            </a:r>
            <a:r>
              <a:rPr dirty="0" sz="2400">
                <a:latin typeface="Times New Roman"/>
                <a:cs typeface="Times New Roman"/>
              </a:rPr>
              <a:t> or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interface.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ts val="2845"/>
              </a:lnSpc>
              <a:spcBef>
                <a:spcPts val="625"/>
              </a:spcBef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anonymous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always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uses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no-arg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constructor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845"/>
              </a:lnSpc>
            </a:pPr>
            <a:r>
              <a:rPr dirty="0" sz="2400">
                <a:latin typeface="Times New Roman"/>
                <a:cs typeface="Times New Roman"/>
              </a:rPr>
              <a:t>from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its superclass to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create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 instance.</a:t>
            </a:r>
            <a:endParaRPr sz="24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520"/>
              </a:spcBef>
              <a:buFont typeface="Wingdings"/>
              <a:buChar char=""/>
              <a:tabLst>
                <a:tab pos="755650" algn="l"/>
              </a:tabLst>
            </a:pPr>
            <a:r>
              <a:rPr dirty="0" sz="2000" spc="-5">
                <a:latin typeface="Times New Roman"/>
                <a:cs typeface="Times New Roman"/>
              </a:rPr>
              <a:t>If an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anonymous inner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 spc="-5">
                <a:latin typeface="Times New Roman"/>
                <a:cs typeface="Times New Roman"/>
              </a:rPr>
              <a:t> an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interface,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 constructor is</a:t>
            </a:r>
            <a:endParaRPr sz="2000">
              <a:latin typeface="Times New Roman"/>
              <a:cs typeface="Times New Roman"/>
            </a:endParaRPr>
          </a:p>
          <a:p>
            <a:pPr marL="75501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Object().</a:t>
            </a:r>
            <a:endParaRPr sz="2000">
              <a:latin typeface="Calibri"/>
              <a:cs typeface="Calibri"/>
            </a:endParaRPr>
          </a:p>
          <a:p>
            <a:pPr marL="355600" marR="716915" indent="-342900">
              <a:lnSpc>
                <a:spcPct val="100800"/>
              </a:lnSpc>
              <a:spcBef>
                <a:spcPts val="560"/>
              </a:spcBef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spc="-5">
                <a:latin typeface="Times New Roman"/>
                <a:cs typeface="Times New Roman"/>
              </a:rPr>
              <a:t>anonymous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compiled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into</a:t>
            </a:r>
            <a:r>
              <a:rPr dirty="0" sz="2400">
                <a:latin typeface="Times New Roman"/>
                <a:cs typeface="Times New Roman"/>
              </a:rPr>
              <a:t> a</a:t>
            </a:r>
            <a:r>
              <a:rPr dirty="0" sz="2400" spc="-5">
                <a:latin typeface="Times New Roman"/>
                <a:cs typeface="Times New Roman"/>
              </a:rPr>
              <a:t> class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named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OuterClassName$</a:t>
            </a:r>
            <a:r>
              <a:rPr dirty="0" sz="2400" spc="-5" i="1">
                <a:latin typeface="Times New Roman"/>
                <a:cs typeface="Times New Roman"/>
              </a:rPr>
              <a:t>n</a:t>
            </a:r>
            <a:r>
              <a:rPr dirty="0" sz="2400" spc="-5">
                <a:latin typeface="Times New Roman"/>
                <a:cs typeface="Times New Roman"/>
              </a:rPr>
              <a:t>.class.</a:t>
            </a:r>
            <a:endParaRPr sz="2400">
              <a:latin typeface="Times New Roman"/>
              <a:cs typeface="Times New Roman"/>
            </a:endParaRPr>
          </a:p>
          <a:p>
            <a:pPr lvl="1" marL="755015" marR="304165" indent="-285750">
              <a:lnSpc>
                <a:spcPct val="100000"/>
              </a:lnSpc>
              <a:spcBef>
                <a:spcPts val="425"/>
              </a:spcBef>
              <a:buFont typeface="Wingdings"/>
              <a:buChar char=""/>
              <a:tabLst>
                <a:tab pos="755650" algn="l"/>
              </a:tabLst>
            </a:pP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example, if the outer class </a:t>
            </a:r>
            <a:r>
              <a:rPr dirty="0" sz="2000" spc="-40">
                <a:latin typeface="Times New Roman"/>
                <a:cs typeface="Times New Roman"/>
              </a:rPr>
              <a:t>Test </a:t>
            </a:r>
            <a:r>
              <a:rPr dirty="0" sz="2000" spc="-5">
                <a:latin typeface="Times New Roman"/>
                <a:cs typeface="Times New Roman"/>
              </a:rPr>
              <a:t>has two anonymous inner classes,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two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classes are compiled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into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Test$1.class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Test$2.class</a:t>
            </a:r>
            <a:r>
              <a:rPr dirty="0" sz="2000" spc="-2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12" y="384555"/>
            <a:ext cx="5361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1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1317243"/>
            <a:ext cx="8193405" cy="41636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1574800" indent="-342900">
              <a:lnSpc>
                <a:spcPct val="100699"/>
              </a:lnSpc>
              <a:spcBef>
                <a:spcPts val="7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listeners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>
                <a:latin typeface="Times New Roman"/>
                <a:cs typeface="Times New Roman"/>
              </a:rPr>
              <a:t> 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shortened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using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anonymous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classes.</a:t>
            </a:r>
            <a:endParaRPr sz="2800">
              <a:latin typeface="Times New Roman"/>
              <a:cs typeface="Times New Roman"/>
            </a:endParaRPr>
          </a:p>
          <a:p>
            <a:pPr lvl="1" marL="755650" indent="-285750">
              <a:lnSpc>
                <a:spcPts val="2825"/>
              </a:lnSpc>
              <a:buFont typeface="Wingdings"/>
              <a:buChar char="■"/>
              <a:tabLst>
                <a:tab pos="755015" algn="l"/>
                <a:tab pos="75565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spc="-5" i="1">
                <a:latin typeface="Times New Roman"/>
                <a:cs typeface="Times New Roman"/>
              </a:rPr>
              <a:t>anonymous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inner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class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without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name</a:t>
            </a:r>
            <a:r>
              <a:rPr dirty="0" sz="2400" spc="-5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/>
              <a:buChar char="■"/>
            </a:pPr>
            <a:endParaRPr sz="2650">
              <a:latin typeface="Times New Roman"/>
              <a:cs typeface="Times New Roman"/>
            </a:endParaRPr>
          </a:p>
          <a:p>
            <a:pPr marL="355600" marR="474980" indent="-342900">
              <a:lnSpc>
                <a:spcPts val="3310"/>
              </a:lnSpc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It </a:t>
            </a:r>
            <a:r>
              <a:rPr dirty="0" sz="2800" spc="-5">
                <a:latin typeface="Times New Roman"/>
                <a:cs typeface="Times New Roman"/>
              </a:rPr>
              <a:t>combines declaring an inner </a:t>
            </a:r>
            <a:r>
              <a:rPr dirty="0" sz="2800" spc="-10">
                <a:latin typeface="Times New Roman"/>
                <a:cs typeface="Times New Roman"/>
              </a:rPr>
              <a:t>class </a:t>
            </a:r>
            <a:r>
              <a:rPr dirty="0" sz="2800" spc="-5">
                <a:latin typeface="Times New Roman"/>
                <a:cs typeface="Times New Roman"/>
              </a:rPr>
              <a:t>and creating an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instance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class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one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step.</a:t>
            </a:r>
            <a:endParaRPr sz="28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764"/>
              </a:spcBef>
            </a:pPr>
            <a:r>
              <a:rPr dirty="0" sz="2400" spc="-5" b="1">
                <a:latin typeface="Calibri"/>
                <a:cs typeface="Calibri"/>
              </a:rPr>
              <a:t>new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SuperClassName/InterfaceName()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37719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//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Implement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or </a:t>
            </a:r>
            <a:r>
              <a:rPr dirty="0" sz="2400" spc="-10" b="1">
                <a:latin typeface="Calibri"/>
                <a:cs typeface="Calibri"/>
              </a:rPr>
              <a:t>override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methods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superclass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or </a:t>
            </a:r>
            <a:r>
              <a:rPr dirty="0" sz="2400" spc="-15" b="1">
                <a:latin typeface="Calibri"/>
                <a:cs typeface="Calibri"/>
              </a:rPr>
              <a:t>interface</a:t>
            </a:r>
            <a:endParaRPr sz="2400">
              <a:latin typeface="Calibri"/>
              <a:cs typeface="Calibri"/>
            </a:endParaRPr>
          </a:p>
          <a:p>
            <a:pPr marL="37719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//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Other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methods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if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necessary</a:t>
            </a:r>
            <a:endParaRPr sz="24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12" y="384555"/>
            <a:ext cx="5361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1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" y="4495800"/>
            <a:ext cx="2838450" cy="1019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69" y="1410063"/>
            <a:ext cx="8979869" cy="27473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33800" y="5791200"/>
            <a:ext cx="300228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AnonymousHandlerDemo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126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531" y="0"/>
            <a:ext cx="767842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03680" marR="5080" indent="-1491615">
              <a:lnSpc>
                <a:spcPct val="100000"/>
              </a:lnSpc>
              <a:spcBef>
                <a:spcPts val="100"/>
              </a:spcBef>
              <a:tabLst>
                <a:tab pos="2823845" algn="l"/>
                <a:tab pos="6330315" algn="l"/>
              </a:tabLst>
            </a:pPr>
            <a:r>
              <a:rPr dirty="0" b="0">
                <a:latin typeface="Times New Roman"/>
                <a:cs typeface="Times New Roman"/>
              </a:rPr>
              <a:t>Simpli</a:t>
            </a:r>
            <a:r>
              <a:rPr dirty="0" spc="-5" b="0">
                <a:latin typeface="Times New Roman"/>
                <a:cs typeface="Times New Roman"/>
              </a:rPr>
              <a:t>f</a:t>
            </a:r>
            <a:r>
              <a:rPr dirty="0" b="0">
                <a:latin typeface="Times New Roman"/>
                <a:cs typeface="Times New Roman"/>
              </a:rPr>
              <a:t>ying	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nt </a:t>
            </a:r>
            <a:r>
              <a:rPr dirty="0" spc="-5" b="0">
                <a:latin typeface="Times New Roman"/>
                <a:cs typeface="Times New Roman"/>
              </a:rPr>
              <a:t>Ha</a:t>
            </a:r>
            <a:r>
              <a:rPr dirty="0" b="0">
                <a:latin typeface="Times New Roman"/>
                <a:cs typeface="Times New Roman"/>
              </a:rPr>
              <a:t>nding	</a:t>
            </a:r>
            <a:r>
              <a:rPr dirty="0" spc="-5" b="0">
                <a:latin typeface="Times New Roman"/>
                <a:cs typeface="Times New Roman"/>
              </a:rPr>
              <a:t>U</a:t>
            </a:r>
            <a:r>
              <a:rPr dirty="0" b="0">
                <a:latin typeface="Times New Roman"/>
                <a:cs typeface="Times New Roman"/>
              </a:rPr>
              <a:t>sing  </a:t>
            </a:r>
            <a:r>
              <a:rPr dirty="0" spc="-5" b="0">
                <a:latin typeface="Times New Roman"/>
                <a:cs typeface="Times New Roman"/>
              </a:rPr>
              <a:t>Lambda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Expressions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14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pc="-5" b="1" i="1">
                <a:latin typeface="Times New Roman"/>
                <a:cs typeface="Times New Roman"/>
              </a:rPr>
              <a:t>Lambda expression</a:t>
            </a:r>
            <a:r>
              <a:rPr dirty="0" b="1" i="1">
                <a:latin typeface="Times New Roman"/>
                <a:cs typeface="Times New Roman"/>
              </a:rPr>
              <a:t> </a:t>
            </a:r>
            <a:r>
              <a:rPr dirty="0" spc="-5"/>
              <a:t>is </a:t>
            </a:r>
            <a:r>
              <a:rPr dirty="0"/>
              <a:t>a</a:t>
            </a:r>
            <a:r>
              <a:rPr dirty="0" spc="-15"/>
              <a:t> </a:t>
            </a:r>
            <a:r>
              <a:rPr dirty="0" spc="-5"/>
              <a:t>new</a:t>
            </a:r>
            <a:r>
              <a:rPr dirty="0"/>
              <a:t> </a:t>
            </a:r>
            <a:r>
              <a:rPr dirty="0" spc="-5"/>
              <a:t>feature</a:t>
            </a:r>
            <a:r>
              <a:rPr dirty="0" spc="-15"/>
              <a:t> </a:t>
            </a:r>
            <a:r>
              <a:rPr dirty="0" spc="-5"/>
              <a:t>in</a:t>
            </a:r>
            <a:r>
              <a:rPr dirty="0"/>
              <a:t> </a:t>
            </a:r>
            <a:r>
              <a:rPr dirty="0" spc="-5"/>
              <a:t>Java</a:t>
            </a:r>
            <a:r>
              <a:rPr dirty="0" spc="-15"/>
              <a:t> </a:t>
            </a:r>
            <a:r>
              <a:rPr dirty="0"/>
              <a:t>8.</a:t>
            </a:r>
          </a:p>
          <a:p>
            <a:pPr marL="355600" marR="5080" indent="-342900">
              <a:lnSpc>
                <a:spcPct val="101400"/>
              </a:lnSpc>
              <a:spcBef>
                <a:spcPts val="58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pc="-5"/>
              <a:t>Lambda expressions </a:t>
            </a:r>
            <a:r>
              <a:rPr dirty="0" spc="-10"/>
              <a:t>can </a:t>
            </a:r>
            <a:r>
              <a:rPr dirty="0"/>
              <a:t>be </a:t>
            </a:r>
            <a:r>
              <a:rPr dirty="0" spc="-5"/>
              <a:t>viewed as an anonymous </a:t>
            </a:r>
            <a:r>
              <a:rPr dirty="0" spc="-685"/>
              <a:t> </a:t>
            </a:r>
            <a:r>
              <a:rPr dirty="0" spc="-5"/>
              <a:t>method with </a:t>
            </a:r>
            <a:r>
              <a:rPr dirty="0" b="1">
                <a:latin typeface="Times New Roman"/>
                <a:cs typeface="Times New Roman"/>
              </a:rPr>
              <a:t>a</a:t>
            </a:r>
            <a:r>
              <a:rPr dirty="0" spc="-5" b="1">
                <a:latin typeface="Times New Roman"/>
                <a:cs typeface="Times New Roman"/>
              </a:rPr>
              <a:t> concise</a:t>
            </a:r>
            <a:r>
              <a:rPr dirty="0" spc="-1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syntax</a:t>
            </a:r>
            <a:r>
              <a:rPr dirty="0"/>
              <a:t>.</a:t>
            </a:r>
          </a:p>
          <a:p>
            <a:pPr marL="355600" marR="13335" indent="-342900">
              <a:lnSpc>
                <a:spcPct val="99600"/>
              </a:lnSpc>
              <a:spcBef>
                <a:spcPts val="6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/>
              <a:t>For </a:t>
            </a:r>
            <a:r>
              <a:rPr dirty="0" spc="-5"/>
              <a:t>example,</a:t>
            </a:r>
            <a:r>
              <a:rPr dirty="0"/>
              <a:t> </a:t>
            </a:r>
            <a:r>
              <a:rPr dirty="0" spc="-5"/>
              <a:t>the</a:t>
            </a:r>
            <a:r>
              <a:rPr dirty="0" spc="-10"/>
              <a:t> </a:t>
            </a:r>
            <a:r>
              <a:rPr dirty="0" spc="-5"/>
              <a:t>following</a:t>
            </a:r>
            <a:r>
              <a:rPr dirty="0"/>
              <a:t> </a:t>
            </a:r>
            <a:r>
              <a:rPr dirty="0" spc="-5"/>
              <a:t>code</a:t>
            </a:r>
            <a:r>
              <a:rPr dirty="0" spc="-10"/>
              <a:t> </a:t>
            </a:r>
            <a:r>
              <a:rPr dirty="0" spc="-5"/>
              <a:t>in</a:t>
            </a:r>
            <a:r>
              <a:rPr dirty="0"/>
              <a:t> </a:t>
            </a:r>
            <a:r>
              <a:rPr dirty="0" spc="-5"/>
              <a:t>(a)</a:t>
            </a:r>
            <a:r>
              <a:rPr dirty="0" spc="5"/>
              <a:t> </a:t>
            </a:r>
            <a:r>
              <a:rPr dirty="0" spc="-10"/>
              <a:t>can</a:t>
            </a:r>
            <a:r>
              <a:rPr dirty="0"/>
              <a:t> be</a:t>
            </a:r>
            <a:r>
              <a:rPr dirty="0" spc="-10"/>
              <a:t> </a:t>
            </a:r>
            <a:r>
              <a:rPr dirty="0" spc="-5"/>
              <a:t>greatly </a:t>
            </a:r>
            <a:r>
              <a:rPr dirty="0" spc="-685"/>
              <a:t> </a:t>
            </a:r>
            <a:r>
              <a:rPr dirty="0" spc="-5"/>
              <a:t>simplified using</a:t>
            </a:r>
            <a:r>
              <a:rPr dirty="0"/>
              <a:t> a</a:t>
            </a:r>
            <a:r>
              <a:rPr dirty="0" spc="-10"/>
              <a:t> </a:t>
            </a:r>
            <a:r>
              <a:rPr dirty="0" spc="-5"/>
              <a:t>lambda</a:t>
            </a:r>
            <a:r>
              <a:rPr dirty="0" spc="-10"/>
              <a:t> </a:t>
            </a:r>
            <a:r>
              <a:rPr dirty="0" spc="-5"/>
              <a:t>expression</a:t>
            </a:r>
            <a:r>
              <a:rPr dirty="0"/>
              <a:t> </a:t>
            </a:r>
            <a:r>
              <a:rPr dirty="0" spc="-5"/>
              <a:t>in </a:t>
            </a:r>
            <a:r>
              <a:rPr dirty="0"/>
              <a:t>(b)</a:t>
            </a:r>
            <a:r>
              <a:rPr dirty="0" spc="5"/>
              <a:t> </a:t>
            </a:r>
            <a:r>
              <a:rPr dirty="0" spc="-5"/>
              <a:t>in</a:t>
            </a:r>
            <a:r>
              <a:rPr dirty="0"/>
              <a:t> </a:t>
            </a:r>
            <a:r>
              <a:rPr dirty="0" spc="-5"/>
              <a:t>three </a:t>
            </a:r>
            <a:r>
              <a:rPr dirty="0"/>
              <a:t> </a:t>
            </a:r>
            <a:r>
              <a:rPr dirty="0" spc="-5"/>
              <a:t>lines.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565" y="4261730"/>
            <a:ext cx="4732020" cy="1851025"/>
          </a:xfrm>
          <a:prstGeom prst="rect">
            <a:avLst/>
          </a:prstGeom>
          <a:ln w="169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085">
              <a:lnSpc>
                <a:spcPts val="1705"/>
              </a:lnSpc>
            </a:pPr>
            <a:r>
              <a:rPr dirty="0" sz="1500" spc="-20">
                <a:latin typeface="Courier New"/>
                <a:cs typeface="Courier New"/>
              </a:rPr>
              <a:t>btEnlarge.setOnAction(</a:t>
            </a:r>
            <a:endParaRPr sz="1500">
              <a:latin typeface="Courier New"/>
              <a:cs typeface="Courier New"/>
            </a:endParaRPr>
          </a:p>
          <a:p>
            <a:pPr marL="494665" marR="739775" indent="-225425">
              <a:lnSpc>
                <a:spcPts val="1739"/>
              </a:lnSpc>
              <a:spcBef>
                <a:spcPts val="20"/>
              </a:spcBef>
            </a:pPr>
            <a:r>
              <a:rPr dirty="0" sz="1500" spc="-20" b="1">
                <a:solidFill>
                  <a:srgbClr val="000080"/>
                </a:solidFill>
                <a:latin typeface="Courier New"/>
                <a:cs typeface="Courier New"/>
              </a:rPr>
              <a:t>new </a:t>
            </a:r>
            <a:r>
              <a:rPr dirty="0" sz="1500" spc="-20">
                <a:latin typeface="Courier New"/>
                <a:cs typeface="Courier New"/>
              </a:rPr>
              <a:t>EventHandler&lt;ActionEvent&gt;() </a:t>
            </a:r>
            <a:r>
              <a:rPr dirty="0" sz="1500" spc="-10">
                <a:latin typeface="Courier New"/>
                <a:cs typeface="Courier New"/>
              </a:rPr>
              <a:t>{ </a:t>
            </a:r>
            <a:r>
              <a:rPr dirty="0" sz="1500" spc="-890">
                <a:latin typeface="Courier New"/>
                <a:cs typeface="Courier New"/>
              </a:rPr>
              <a:t> </a:t>
            </a:r>
            <a:r>
              <a:rPr dirty="0" sz="1500" spc="-20">
                <a:latin typeface="Courier New"/>
                <a:cs typeface="Courier New"/>
              </a:rPr>
              <a:t>@Override</a:t>
            </a:r>
            <a:endParaRPr sz="1500">
              <a:latin typeface="Courier New"/>
              <a:cs typeface="Courier New"/>
            </a:endParaRPr>
          </a:p>
          <a:p>
            <a:pPr marL="494665">
              <a:lnSpc>
                <a:spcPts val="1540"/>
              </a:lnSpc>
            </a:pPr>
            <a:r>
              <a:rPr dirty="0" sz="1500" spc="-20" b="1">
                <a:solidFill>
                  <a:srgbClr val="000080"/>
                </a:solidFill>
                <a:latin typeface="Courier New"/>
                <a:cs typeface="Courier New"/>
              </a:rPr>
              <a:t>public</a:t>
            </a:r>
            <a:r>
              <a:rPr dirty="0" sz="1500" spc="-30" b="1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dirty="0" sz="1500" spc="-20" b="1">
                <a:solidFill>
                  <a:srgbClr val="000080"/>
                </a:solidFill>
                <a:latin typeface="Courier New"/>
                <a:cs typeface="Courier New"/>
              </a:rPr>
              <a:t>void</a:t>
            </a:r>
            <a:r>
              <a:rPr dirty="0" sz="1500" spc="-25" b="1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latin typeface="Courier New"/>
                <a:cs typeface="Courier New"/>
              </a:rPr>
              <a:t>handle(ActionEvent</a:t>
            </a:r>
            <a:r>
              <a:rPr dirty="0" sz="1500" spc="-30">
                <a:latin typeface="Courier New"/>
                <a:cs typeface="Courier New"/>
              </a:rPr>
              <a:t> </a:t>
            </a:r>
            <a:r>
              <a:rPr dirty="0" sz="1500" spc="-15">
                <a:latin typeface="Courier New"/>
                <a:cs typeface="Courier New"/>
              </a:rPr>
              <a:t>e)</a:t>
            </a:r>
            <a:r>
              <a:rPr dirty="0" sz="1500" spc="-25">
                <a:latin typeface="Courier New"/>
                <a:cs typeface="Courier New"/>
              </a:rPr>
              <a:t> </a:t>
            </a:r>
            <a:r>
              <a:rPr dirty="0" sz="1500" spc="-1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720090">
              <a:lnSpc>
                <a:spcPts val="1700"/>
              </a:lnSpc>
            </a:pPr>
            <a:r>
              <a:rPr dirty="0" sz="1500" spc="-15">
                <a:solidFill>
                  <a:srgbClr val="C0C0C0"/>
                </a:solidFill>
                <a:latin typeface="Courier New"/>
                <a:cs typeface="Courier New"/>
              </a:rPr>
              <a:t>//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Code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for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processing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event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C0C0C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494665">
              <a:lnSpc>
                <a:spcPts val="1680"/>
              </a:lnSpc>
            </a:pPr>
            <a:r>
              <a:rPr dirty="0" sz="1500" spc="-1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algn="r" marR="4340860">
              <a:lnSpc>
                <a:spcPts val="1680"/>
              </a:lnSpc>
            </a:pPr>
            <a:r>
              <a:rPr dirty="0" sz="1500" spc="-1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algn="r" marR="4341495">
              <a:lnSpc>
                <a:spcPts val="1735"/>
              </a:lnSpc>
            </a:pPr>
            <a:r>
              <a:rPr dirty="0" sz="1500" spc="-20">
                <a:latin typeface="Courier New"/>
                <a:cs typeface="Courier New"/>
              </a:rPr>
              <a:t>});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295" y="6176041"/>
            <a:ext cx="3101340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00" spc="-10">
                <a:latin typeface="Times New Roman"/>
                <a:cs typeface="Times New Roman"/>
              </a:rPr>
              <a:t>(a)</a:t>
            </a:r>
            <a:r>
              <a:rPr dirty="0" sz="1500" spc="-20">
                <a:latin typeface="Times New Roman"/>
                <a:cs typeface="Times New Roman"/>
              </a:rPr>
              <a:t> Anonymous</a:t>
            </a:r>
            <a:r>
              <a:rPr dirty="0" sz="1500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inner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class </a:t>
            </a:r>
            <a:r>
              <a:rPr dirty="0" sz="1500" spc="-20">
                <a:latin typeface="Times New Roman"/>
                <a:cs typeface="Times New Roman"/>
              </a:rPr>
              <a:t>event</a:t>
            </a:r>
            <a:r>
              <a:rPr dirty="0" sz="1500" spc="-5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handler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5496" y="4261730"/>
            <a:ext cx="3761740" cy="1851025"/>
          </a:xfrm>
          <a:prstGeom prst="rect">
            <a:avLst/>
          </a:prstGeom>
          <a:ln w="169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1725"/>
              </a:lnSpc>
            </a:pPr>
            <a:r>
              <a:rPr dirty="0" sz="1500" spc="-20">
                <a:latin typeface="Courier New"/>
                <a:cs typeface="Courier New"/>
              </a:rPr>
              <a:t>btEnlarge.setOnAction(e</a:t>
            </a:r>
            <a:r>
              <a:rPr dirty="0" sz="1500" spc="-40">
                <a:latin typeface="Courier New"/>
                <a:cs typeface="Courier New"/>
              </a:rPr>
              <a:t> </a:t>
            </a:r>
            <a:r>
              <a:rPr dirty="0" sz="1500" spc="-15">
                <a:latin typeface="Courier New"/>
                <a:cs typeface="Courier New"/>
              </a:rPr>
              <a:t>-&gt;</a:t>
            </a:r>
            <a:r>
              <a:rPr dirty="0" sz="1500" spc="-40">
                <a:latin typeface="Courier New"/>
                <a:cs typeface="Courier New"/>
              </a:rPr>
              <a:t> </a:t>
            </a:r>
            <a:r>
              <a:rPr dirty="0" sz="1500" spc="-1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266700">
              <a:lnSpc>
                <a:spcPts val="1680"/>
              </a:lnSpc>
            </a:pPr>
            <a:r>
              <a:rPr dirty="0" sz="1500" spc="-15">
                <a:solidFill>
                  <a:srgbClr val="C0C0C0"/>
                </a:solidFill>
                <a:latin typeface="Courier New"/>
                <a:cs typeface="Courier New"/>
              </a:rPr>
              <a:t>//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Code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15">
                <a:solidFill>
                  <a:srgbClr val="C0C0C0"/>
                </a:solidFill>
                <a:latin typeface="Courier New"/>
                <a:cs typeface="Courier New"/>
              </a:rPr>
              <a:t>for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processing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event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C0C0C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41910">
              <a:lnSpc>
                <a:spcPts val="1745"/>
              </a:lnSpc>
            </a:pPr>
            <a:r>
              <a:rPr dirty="0" sz="1500" spc="-20">
                <a:latin typeface="Courier New"/>
                <a:cs typeface="Courier New"/>
              </a:rPr>
              <a:t>});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1948" y="6176041"/>
            <a:ext cx="2812415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00" spc="-10">
                <a:latin typeface="Times New Roman"/>
                <a:cs typeface="Times New Roman"/>
              </a:rPr>
              <a:t>(b)</a:t>
            </a:r>
            <a:r>
              <a:rPr dirty="0" sz="1500" spc="-30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Lambda expression</a:t>
            </a:r>
            <a:r>
              <a:rPr dirty="0" sz="1500" spc="-30">
                <a:latin typeface="Times New Roman"/>
                <a:cs typeface="Times New Roman"/>
              </a:rPr>
              <a:t> </a:t>
            </a:r>
            <a:r>
              <a:rPr dirty="0" sz="1500" spc="-20">
                <a:latin typeface="Times New Roman"/>
                <a:cs typeface="Times New Roman"/>
              </a:rPr>
              <a:t>event</a:t>
            </a:r>
            <a:r>
              <a:rPr dirty="0" sz="1500" spc="-10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handler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506" y="368300"/>
            <a:ext cx="833310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4495" algn="l"/>
              </a:tabLst>
            </a:pPr>
            <a:r>
              <a:rPr dirty="0" sz="4200" spc="-5" b="0">
                <a:latin typeface="Times New Roman"/>
                <a:cs typeface="Times New Roman"/>
              </a:rPr>
              <a:t>Basic</a:t>
            </a:r>
            <a:r>
              <a:rPr dirty="0" sz="4200" spc="5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Syntax	</a:t>
            </a:r>
            <a:r>
              <a:rPr dirty="0" sz="4200" b="0">
                <a:latin typeface="Times New Roman"/>
                <a:cs typeface="Times New Roman"/>
              </a:rPr>
              <a:t>for</a:t>
            </a:r>
            <a:r>
              <a:rPr dirty="0" sz="4200" spc="-1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Times New Roman"/>
                <a:cs typeface="Times New Roman"/>
              </a:rPr>
              <a:t>a</a:t>
            </a:r>
            <a:r>
              <a:rPr dirty="0" sz="4200" spc="-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Lambda</a:t>
            </a:r>
            <a:r>
              <a:rPr dirty="0" sz="4200" spc="-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Expression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775" y="1077468"/>
            <a:ext cx="8840470" cy="50825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basic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syntax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for</a:t>
            </a:r>
            <a:r>
              <a:rPr dirty="0" sz="3200">
                <a:latin typeface="Times New Roman"/>
                <a:cs typeface="Times New Roman"/>
              </a:rPr>
              <a:t> 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lambda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expression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either</a:t>
            </a:r>
            <a:endParaRPr sz="3200">
              <a:latin typeface="Times New Roman"/>
              <a:cs typeface="Times New Roman"/>
            </a:endParaRPr>
          </a:p>
          <a:p>
            <a:pPr marL="215900">
              <a:lnSpc>
                <a:spcPct val="100000"/>
              </a:lnSpc>
              <a:spcBef>
                <a:spcPts val="670"/>
              </a:spcBef>
            </a:pPr>
            <a:r>
              <a:rPr dirty="0" sz="3200" spc="-5" b="1">
                <a:latin typeface="Calibri"/>
                <a:cs typeface="Calibri"/>
              </a:rPr>
              <a:t>(type1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param1,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type2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param2,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...)</a:t>
            </a:r>
            <a:r>
              <a:rPr dirty="0" sz="3200" spc="15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-&gt;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expression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200"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  <a:p>
            <a:pPr marL="196850">
              <a:lnSpc>
                <a:spcPct val="100000"/>
              </a:lnSpc>
              <a:spcBef>
                <a:spcPts val="650"/>
              </a:spcBef>
            </a:pPr>
            <a:r>
              <a:rPr dirty="0" sz="3200" spc="-5" b="1">
                <a:latin typeface="Calibri"/>
                <a:cs typeface="Calibri"/>
              </a:rPr>
              <a:t>(type1 </a:t>
            </a:r>
            <a:r>
              <a:rPr dirty="0" sz="3200" spc="-15" b="1">
                <a:latin typeface="Calibri"/>
                <a:cs typeface="Calibri"/>
              </a:rPr>
              <a:t>param1,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type2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param2,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...)</a:t>
            </a:r>
            <a:r>
              <a:rPr dirty="0" sz="3200" spc="1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-&gt;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{ </a:t>
            </a:r>
            <a:r>
              <a:rPr dirty="0" sz="3200" spc="-20" b="1">
                <a:latin typeface="Calibri"/>
                <a:cs typeface="Calibri"/>
              </a:rPr>
              <a:t>statements;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}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00">
              <a:latin typeface="Calibri"/>
              <a:cs typeface="Calibri"/>
            </a:endParaRPr>
          </a:p>
          <a:p>
            <a:pPr marL="355600" marR="755650" indent="-342900">
              <a:lnSpc>
                <a:spcPct val="101299"/>
              </a:lnSpc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data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type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for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parameter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may</a:t>
            </a:r>
            <a:r>
              <a:rPr dirty="0" sz="3200">
                <a:latin typeface="Times New Roman"/>
                <a:cs typeface="Times New Roman"/>
              </a:rPr>
              <a:t> be </a:t>
            </a:r>
            <a:r>
              <a:rPr dirty="0" sz="3200" spc="-5">
                <a:latin typeface="Times New Roman"/>
                <a:cs typeface="Times New Roman"/>
              </a:rPr>
              <a:t>explicitly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declared</a:t>
            </a:r>
            <a:r>
              <a:rPr dirty="0" sz="3200">
                <a:latin typeface="Times New Roman"/>
                <a:cs typeface="Times New Roman"/>
              </a:rPr>
              <a:t> or</a:t>
            </a:r>
            <a:r>
              <a:rPr dirty="0" sz="3200" spc="-5">
                <a:latin typeface="Times New Roman"/>
                <a:cs typeface="Times New Roman"/>
              </a:rPr>
              <a:t> implicitly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inferred</a:t>
            </a:r>
            <a:r>
              <a:rPr dirty="0" sz="3200">
                <a:latin typeface="Times New Roman"/>
                <a:cs typeface="Times New Roman"/>
              </a:rPr>
              <a:t> by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compiler.</a:t>
            </a:r>
            <a:endParaRPr sz="3200">
              <a:latin typeface="Times New Roman"/>
              <a:cs typeface="Times New Roman"/>
            </a:endParaRPr>
          </a:p>
          <a:p>
            <a:pPr marL="355600" marR="200660" indent="-342900">
              <a:lnSpc>
                <a:spcPts val="3790"/>
              </a:lnSpc>
              <a:spcBef>
                <a:spcPts val="919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parentheses</a:t>
            </a:r>
            <a:r>
              <a:rPr dirty="0" sz="3200">
                <a:latin typeface="Times New Roman"/>
                <a:cs typeface="Times New Roman"/>
              </a:rPr>
              <a:t> can be </a:t>
            </a:r>
            <a:r>
              <a:rPr dirty="0" sz="3200" spc="-5">
                <a:latin typeface="Times New Roman"/>
                <a:cs typeface="Times New Roman"/>
              </a:rPr>
              <a:t>omitted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if there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is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only</a:t>
            </a:r>
            <a:r>
              <a:rPr dirty="0" sz="3200">
                <a:latin typeface="Times New Roman"/>
                <a:cs typeface="Times New Roman"/>
              </a:rPr>
              <a:t> one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parameter without </a:t>
            </a:r>
            <a:r>
              <a:rPr dirty="0" sz="3200">
                <a:latin typeface="Times New Roman"/>
                <a:cs typeface="Times New Roman"/>
              </a:rPr>
              <a:t>an </a:t>
            </a:r>
            <a:r>
              <a:rPr dirty="0" sz="3200" spc="-5">
                <a:latin typeface="Times New Roman"/>
                <a:cs typeface="Times New Roman"/>
              </a:rPr>
              <a:t>explicit data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type.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19" y="368300"/>
            <a:ext cx="876363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0810" algn="l"/>
              </a:tabLst>
            </a:pPr>
            <a:r>
              <a:rPr dirty="0" sz="4200" spc="-5" b="0">
                <a:latin typeface="Times New Roman"/>
                <a:cs typeface="Times New Roman"/>
              </a:rPr>
              <a:t>Single</a:t>
            </a:r>
            <a:r>
              <a:rPr dirty="0" sz="4200" spc="-2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Abstract</a:t>
            </a:r>
            <a:r>
              <a:rPr dirty="0" sz="4200" spc="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Method	Interface</a:t>
            </a:r>
            <a:r>
              <a:rPr dirty="0" sz="4200" spc="-7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Times New Roman"/>
                <a:cs typeface="Times New Roman"/>
              </a:rPr>
              <a:t>(SAM)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86" y="1087628"/>
            <a:ext cx="8742045" cy="442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The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statements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the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lambda expression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is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 b="1">
                <a:latin typeface="Times New Roman"/>
                <a:cs typeface="Times New Roman"/>
              </a:rPr>
              <a:t>all</a:t>
            </a:r>
            <a:r>
              <a:rPr dirty="0" sz="3000" spc="-10" b="1">
                <a:latin typeface="Times New Roman"/>
                <a:cs typeface="Times New Roman"/>
              </a:rPr>
              <a:t> </a:t>
            </a:r>
            <a:r>
              <a:rPr dirty="0" sz="3000" b="1">
                <a:latin typeface="Times New Roman"/>
                <a:cs typeface="Times New Roman"/>
              </a:rPr>
              <a:t>for</a:t>
            </a:r>
            <a:r>
              <a:rPr dirty="0" sz="3000" spc="-55" b="1">
                <a:latin typeface="Times New Roman"/>
                <a:cs typeface="Times New Roman"/>
              </a:rPr>
              <a:t> </a:t>
            </a:r>
            <a:r>
              <a:rPr dirty="0" sz="3000" spc="-5" b="1">
                <a:latin typeface="Times New Roman"/>
                <a:cs typeface="Times New Roman"/>
              </a:rPr>
              <a:t>that </a:t>
            </a:r>
            <a:r>
              <a:rPr dirty="0" sz="3000" spc="-735" b="1">
                <a:latin typeface="Times New Roman"/>
                <a:cs typeface="Times New Roman"/>
              </a:rPr>
              <a:t> </a:t>
            </a:r>
            <a:r>
              <a:rPr dirty="0" sz="3000" spc="-5" b="1">
                <a:latin typeface="Times New Roman"/>
                <a:cs typeface="Times New Roman"/>
              </a:rPr>
              <a:t>method</a:t>
            </a:r>
            <a:r>
              <a:rPr dirty="0" sz="3000" spc="-5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355600" marR="312420" indent="-342900">
              <a:lnSpc>
                <a:spcPct val="100000"/>
              </a:lnSpc>
              <a:spcBef>
                <a:spcPts val="695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If it contains multiple methods, the compiler </a:t>
            </a:r>
            <a:r>
              <a:rPr dirty="0" sz="3000" spc="-5">
                <a:latin typeface="Times New Roman"/>
                <a:cs typeface="Times New Roman"/>
              </a:rPr>
              <a:t>will </a:t>
            </a:r>
            <a:r>
              <a:rPr dirty="0" sz="3000">
                <a:latin typeface="Times New Roman"/>
                <a:cs typeface="Times New Roman"/>
              </a:rPr>
              <a:t>not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be able to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compile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the lambda expression.</a:t>
            </a:r>
            <a:endParaRPr sz="3000">
              <a:latin typeface="Times New Roman"/>
              <a:cs typeface="Times New Roman"/>
            </a:endParaRPr>
          </a:p>
          <a:p>
            <a:pPr marL="355600" marR="549275" indent="-342900">
              <a:lnSpc>
                <a:spcPct val="100000"/>
              </a:lnSpc>
              <a:spcBef>
                <a:spcPts val="695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So, </a:t>
            </a:r>
            <a:r>
              <a:rPr dirty="0" sz="3000">
                <a:latin typeface="Times New Roman"/>
                <a:cs typeface="Times New Roman"/>
              </a:rPr>
              <a:t>for the compiler to understand lambda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Times New Roman"/>
                <a:cs typeface="Times New Roman"/>
              </a:rPr>
              <a:t>expressions,</a:t>
            </a:r>
            <a:r>
              <a:rPr dirty="0" sz="3000">
                <a:latin typeface="Times New Roman"/>
                <a:cs typeface="Times New Roman"/>
              </a:rPr>
              <a:t> the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interface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Times New Roman"/>
                <a:cs typeface="Times New Roman"/>
              </a:rPr>
              <a:t>must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contain </a:t>
            </a:r>
            <a:r>
              <a:rPr dirty="0" sz="3000" b="1">
                <a:latin typeface="Times New Roman"/>
                <a:cs typeface="Times New Roman"/>
              </a:rPr>
              <a:t>exactly </a:t>
            </a:r>
            <a:r>
              <a:rPr dirty="0" sz="3000" spc="-5" b="1">
                <a:latin typeface="Times New Roman"/>
                <a:cs typeface="Times New Roman"/>
              </a:rPr>
              <a:t>one </a:t>
            </a:r>
            <a:r>
              <a:rPr dirty="0" sz="3000" spc="-735" b="1">
                <a:latin typeface="Times New Roman"/>
                <a:cs typeface="Times New Roman"/>
              </a:rPr>
              <a:t> </a:t>
            </a:r>
            <a:r>
              <a:rPr dirty="0" sz="3000" spc="-5" b="1">
                <a:latin typeface="Times New Roman"/>
                <a:cs typeface="Times New Roman"/>
              </a:rPr>
              <a:t>abstract method</a:t>
            </a:r>
            <a:r>
              <a:rPr dirty="0" sz="3000" spc="-5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355600" marR="378460" indent="-342900">
              <a:lnSpc>
                <a:spcPct val="100000"/>
              </a:lnSpc>
              <a:spcBef>
                <a:spcPts val="815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Such </a:t>
            </a:r>
            <a:r>
              <a:rPr dirty="0" sz="3000">
                <a:latin typeface="Times New Roman"/>
                <a:cs typeface="Times New Roman"/>
              </a:rPr>
              <a:t>an interface is </a:t>
            </a:r>
            <a:r>
              <a:rPr dirty="0" sz="3000" spc="-5">
                <a:latin typeface="Times New Roman"/>
                <a:cs typeface="Times New Roman"/>
              </a:rPr>
              <a:t>known </a:t>
            </a:r>
            <a:r>
              <a:rPr dirty="0" sz="3000">
                <a:latin typeface="Times New Roman"/>
                <a:cs typeface="Times New Roman"/>
              </a:rPr>
              <a:t>as a </a:t>
            </a:r>
            <a:r>
              <a:rPr dirty="0" sz="3000" i="1">
                <a:latin typeface="Times New Roman"/>
                <a:cs typeface="Times New Roman"/>
              </a:rPr>
              <a:t>functional interface</a:t>
            </a:r>
            <a:r>
              <a:rPr dirty="0" sz="3000">
                <a:latin typeface="Times New Roman"/>
                <a:cs typeface="Times New Roman"/>
              </a:rPr>
              <a:t>,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or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 </a:t>
            </a:r>
            <a:r>
              <a:rPr dirty="0" sz="3000" i="1">
                <a:latin typeface="Times New Roman"/>
                <a:cs typeface="Times New Roman"/>
              </a:rPr>
              <a:t>Single</a:t>
            </a:r>
            <a:r>
              <a:rPr dirty="0" sz="3000" spc="-55" i="1">
                <a:latin typeface="Times New Roman"/>
                <a:cs typeface="Times New Roman"/>
              </a:rPr>
              <a:t> </a:t>
            </a:r>
            <a:r>
              <a:rPr dirty="0" sz="3000" i="1">
                <a:latin typeface="Times New Roman"/>
                <a:cs typeface="Times New Roman"/>
              </a:rPr>
              <a:t>Abstract</a:t>
            </a:r>
            <a:r>
              <a:rPr dirty="0" sz="3000" spc="-5" i="1">
                <a:latin typeface="Times New Roman"/>
                <a:cs typeface="Times New Roman"/>
              </a:rPr>
              <a:t> </a:t>
            </a:r>
            <a:r>
              <a:rPr dirty="0" sz="3000" i="1">
                <a:latin typeface="Times New Roman"/>
                <a:cs typeface="Times New Roman"/>
              </a:rPr>
              <a:t>Method</a:t>
            </a:r>
            <a:r>
              <a:rPr dirty="0" sz="3000" spc="-5" i="1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Times New Roman"/>
                <a:cs typeface="Times New Roman"/>
              </a:rPr>
              <a:t>(SAM)</a:t>
            </a:r>
            <a:r>
              <a:rPr dirty="0" sz="3000">
                <a:latin typeface="Times New Roman"/>
                <a:cs typeface="Times New Roman"/>
              </a:rPr>
              <a:t> interface.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5791200"/>
            <a:ext cx="300228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6576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LambdaHandlerDemo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3550" y="336803"/>
            <a:ext cx="58299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8690" algn="l"/>
              </a:tabLst>
            </a:pPr>
            <a:r>
              <a:rPr dirty="0" spc="-5" b="0">
                <a:latin typeface="Times New Roman"/>
                <a:cs typeface="Times New Roman"/>
              </a:rPr>
              <a:t>Problem:</a:t>
            </a:r>
            <a:r>
              <a:rPr dirty="0" spc="1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Loan	Calculator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09900" y="32385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3655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265"/>
              </a:spcBef>
            </a:pPr>
            <a:r>
              <a:rPr dirty="0" sz="2000" spc="-5">
                <a:latin typeface="Times New Roman"/>
                <a:cs typeface="Times New Roman"/>
              </a:rPr>
              <a:t>LoanCalculator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6412" y="211836"/>
            <a:ext cx="55918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he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Courier New"/>
                <a:cs typeface="Courier New"/>
              </a:rPr>
              <a:t>MouseEvent</a:t>
            </a:r>
            <a:r>
              <a:rPr dirty="0" sz="4200" spc="-1420" b="0">
                <a:latin typeface="Courier New"/>
                <a:cs typeface="Courier New"/>
              </a:rPr>
              <a:t> </a:t>
            </a:r>
            <a:r>
              <a:rPr dirty="0" b="0">
                <a:latin typeface="Times New Roman"/>
                <a:cs typeface="Times New Roman"/>
              </a:rPr>
              <a:t>Cl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ss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200" y="1603375"/>
            <a:ext cx="8737600" cy="3644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1900" y="56388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MouseEventDemo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131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087" y="315468"/>
            <a:ext cx="49504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he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Courier New"/>
                <a:cs typeface="Courier New"/>
              </a:rPr>
              <a:t>KeyEvent</a:t>
            </a:r>
            <a:r>
              <a:rPr dirty="0" sz="4200" spc="-1420" b="0">
                <a:latin typeface="Courier New"/>
                <a:cs typeface="Courier New"/>
              </a:rPr>
              <a:t> </a:t>
            </a:r>
            <a:r>
              <a:rPr dirty="0" b="0">
                <a:latin typeface="Times New Roman"/>
                <a:cs typeface="Times New Roman"/>
              </a:rPr>
              <a:t>Cl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ss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40" y="1482617"/>
            <a:ext cx="8717654" cy="257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9600" y="54864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KeyEventDemo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993" y="7619"/>
            <a:ext cx="3656329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0395" algn="l"/>
              </a:tabLst>
            </a:pPr>
            <a:r>
              <a:rPr dirty="0" spc="-5" b="0">
                <a:latin typeface="Times New Roman"/>
                <a:cs typeface="Times New Roman"/>
              </a:rPr>
              <a:t>Display	</a:t>
            </a:r>
            <a:r>
              <a:rPr dirty="0" b="0">
                <a:latin typeface="Times New Roman"/>
                <a:cs typeface="Times New Roman"/>
              </a:rPr>
              <a:t>a</a:t>
            </a:r>
            <a:r>
              <a:rPr dirty="0" spc="-8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Shape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075" y="1012443"/>
            <a:ext cx="79216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This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example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displays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circle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center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pane.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7644" y="2544599"/>
            <a:ext cx="2916555" cy="2289810"/>
            <a:chOff x="617644" y="2544599"/>
            <a:chExt cx="2916555" cy="2289810"/>
          </a:xfrm>
        </p:grpSpPr>
        <p:sp>
          <p:nvSpPr>
            <p:cNvPr id="5" name="object 5"/>
            <p:cNvSpPr/>
            <p:nvPr/>
          </p:nvSpPr>
          <p:spPr>
            <a:xfrm>
              <a:off x="695926" y="2622891"/>
              <a:ext cx="2735580" cy="0"/>
            </a:xfrm>
            <a:custGeom>
              <a:avLst/>
              <a:gdLst/>
              <a:ahLst/>
              <a:cxnLst/>
              <a:rect l="l" t="t" r="r" b="b"/>
              <a:pathLst>
                <a:path w="2735579" h="0">
                  <a:moveTo>
                    <a:pt x="2735556" y="0"/>
                  </a:moveTo>
                  <a:lnTo>
                    <a:pt x="0" y="0"/>
                  </a:lnTo>
                </a:path>
              </a:pathLst>
            </a:custGeom>
            <a:ln w="146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72956" y="2544599"/>
              <a:ext cx="161290" cy="161925"/>
            </a:xfrm>
            <a:custGeom>
              <a:avLst/>
              <a:gdLst/>
              <a:ahLst/>
              <a:cxnLst/>
              <a:rect l="l" t="t" r="r" b="b"/>
              <a:pathLst>
                <a:path w="161289" h="161925">
                  <a:moveTo>
                    <a:pt x="0" y="0"/>
                  </a:moveTo>
                  <a:lnTo>
                    <a:pt x="48760" y="78291"/>
                  </a:lnTo>
                  <a:lnTo>
                    <a:pt x="0" y="161467"/>
                  </a:lnTo>
                  <a:lnTo>
                    <a:pt x="161066" y="78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5926" y="2608237"/>
              <a:ext cx="0" cy="2128520"/>
            </a:xfrm>
            <a:custGeom>
              <a:avLst/>
              <a:gdLst/>
              <a:ahLst/>
              <a:cxnLst/>
              <a:rect l="l" t="t" r="r" b="b"/>
              <a:pathLst>
                <a:path w="0" h="2128520">
                  <a:moveTo>
                    <a:pt x="0" y="2127977"/>
                  </a:moveTo>
                  <a:lnTo>
                    <a:pt x="0" y="0"/>
                  </a:lnTo>
                </a:path>
              </a:pathLst>
            </a:custGeom>
            <a:ln w="14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7644" y="4677604"/>
              <a:ext cx="161290" cy="156845"/>
            </a:xfrm>
            <a:custGeom>
              <a:avLst/>
              <a:gdLst/>
              <a:ahLst/>
              <a:cxnLst/>
              <a:rect l="l" t="t" r="r" b="b"/>
              <a:pathLst>
                <a:path w="161290" h="156845">
                  <a:moveTo>
                    <a:pt x="161284" y="0"/>
                  </a:moveTo>
                  <a:lnTo>
                    <a:pt x="83164" y="48840"/>
                  </a:lnTo>
                  <a:lnTo>
                    <a:pt x="0" y="0"/>
                  </a:lnTo>
                  <a:lnTo>
                    <a:pt x="83164" y="156461"/>
                  </a:lnTo>
                  <a:lnTo>
                    <a:pt x="161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75987" y="2707838"/>
            <a:ext cx="37719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5">
                <a:latin typeface="Times New Roman"/>
                <a:cs typeface="Times New Roman"/>
              </a:rPr>
              <a:t>(</a:t>
            </a:r>
            <a:r>
              <a:rPr dirty="0" sz="1250" spc="25">
                <a:latin typeface="Times New Roman"/>
                <a:cs typeface="Times New Roman"/>
              </a:rPr>
              <a:t>0</a:t>
            </a:r>
            <a:r>
              <a:rPr dirty="0" sz="1250" spc="5">
                <a:latin typeface="Times New Roman"/>
                <a:cs typeface="Times New Roman"/>
              </a:rPr>
              <a:t>,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spc="25">
                <a:latin typeface="Times New Roman"/>
                <a:cs typeface="Times New Roman"/>
              </a:rPr>
              <a:t>0</a:t>
            </a:r>
            <a:r>
              <a:rPr dirty="0" sz="1250" spc="5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3571" y="2727547"/>
            <a:ext cx="4616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X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816" y="4317623"/>
            <a:ext cx="46228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Y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6489" y="3485977"/>
            <a:ext cx="5353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">
                <a:latin typeface="Courier New"/>
                <a:cs typeface="Courier New"/>
              </a:rPr>
              <a:t>(x,</a:t>
            </a:r>
            <a:r>
              <a:rPr dirty="0" sz="1100" spc="-60">
                <a:latin typeface="Courier New"/>
                <a:cs typeface="Courier New"/>
              </a:rPr>
              <a:t> </a:t>
            </a:r>
            <a:r>
              <a:rPr dirty="0" sz="1100" spc="15">
                <a:latin typeface="Courier New"/>
                <a:cs typeface="Courier New"/>
              </a:rPr>
              <a:t>y)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454" y="2637548"/>
            <a:ext cx="1016635" cy="812165"/>
          </a:xfrm>
          <a:custGeom>
            <a:avLst/>
            <a:gdLst/>
            <a:ahLst/>
            <a:cxnLst/>
            <a:rect l="l" t="t" r="r" b="b"/>
            <a:pathLst>
              <a:path w="1016635" h="812164">
                <a:moveTo>
                  <a:pt x="14643" y="802322"/>
                </a:moveTo>
                <a:lnTo>
                  <a:pt x="9766" y="797445"/>
                </a:lnTo>
                <a:lnTo>
                  <a:pt x="4876" y="797445"/>
                </a:lnTo>
                <a:lnTo>
                  <a:pt x="0" y="802322"/>
                </a:lnTo>
                <a:lnTo>
                  <a:pt x="0" y="807212"/>
                </a:lnTo>
                <a:lnTo>
                  <a:pt x="4876" y="812101"/>
                </a:lnTo>
                <a:lnTo>
                  <a:pt x="14643" y="812101"/>
                </a:lnTo>
                <a:lnTo>
                  <a:pt x="14643" y="802322"/>
                </a:lnTo>
                <a:close/>
              </a:path>
              <a:path w="1016635" h="812164">
                <a:moveTo>
                  <a:pt x="43942" y="802322"/>
                </a:moveTo>
                <a:lnTo>
                  <a:pt x="39052" y="797445"/>
                </a:lnTo>
                <a:lnTo>
                  <a:pt x="34175" y="797445"/>
                </a:lnTo>
                <a:lnTo>
                  <a:pt x="29286" y="802322"/>
                </a:lnTo>
                <a:lnTo>
                  <a:pt x="29286" y="807212"/>
                </a:lnTo>
                <a:lnTo>
                  <a:pt x="34175" y="812101"/>
                </a:lnTo>
                <a:lnTo>
                  <a:pt x="43942" y="812101"/>
                </a:lnTo>
                <a:lnTo>
                  <a:pt x="43942" y="802322"/>
                </a:lnTo>
                <a:close/>
              </a:path>
              <a:path w="1016635" h="812164">
                <a:moveTo>
                  <a:pt x="73228" y="802322"/>
                </a:moveTo>
                <a:lnTo>
                  <a:pt x="68338" y="797445"/>
                </a:lnTo>
                <a:lnTo>
                  <a:pt x="63461" y="797445"/>
                </a:lnTo>
                <a:lnTo>
                  <a:pt x="58585" y="802322"/>
                </a:lnTo>
                <a:lnTo>
                  <a:pt x="58585" y="807212"/>
                </a:lnTo>
                <a:lnTo>
                  <a:pt x="63461" y="812101"/>
                </a:lnTo>
                <a:lnTo>
                  <a:pt x="73228" y="812101"/>
                </a:lnTo>
                <a:lnTo>
                  <a:pt x="73228" y="802322"/>
                </a:lnTo>
                <a:close/>
              </a:path>
              <a:path w="1016635" h="812164">
                <a:moveTo>
                  <a:pt x="102527" y="802322"/>
                </a:moveTo>
                <a:lnTo>
                  <a:pt x="97637" y="797445"/>
                </a:lnTo>
                <a:lnTo>
                  <a:pt x="92760" y="797445"/>
                </a:lnTo>
                <a:lnTo>
                  <a:pt x="87871" y="802322"/>
                </a:lnTo>
                <a:lnTo>
                  <a:pt x="87871" y="807212"/>
                </a:lnTo>
                <a:lnTo>
                  <a:pt x="92760" y="812101"/>
                </a:lnTo>
                <a:lnTo>
                  <a:pt x="102527" y="812101"/>
                </a:lnTo>
                <a:lnTo>
                  <a:pt x="102527" y="802322"/>
                </a:lnTo>
                <a:close/>
              </a:path>
              <a:path w="1016635" h="812164">
                <a:moveTo>
                  <a:pt x="131813" y="802322"/>
                </a:moveTo>
                <a:lnTo>
                  <a:pt x="126936" y="797445"/>
                </a:lnTo>
                <a:lnTo>
                  <a:pt x="122059" y="797445"/>
                </a:lnTo>
                <a:lnTo>
                  <a:pt x="117170" y="802322"/>
                </a:lnTo>
                <a:lnTo>
                  <a:pt x="117170" y="807212"/>
                </a:lnTo>
                <a:lnTo>
                  <a:pt x="122059" y="812101"/>
                </a:lnTo>
                <a:lnTo>
                  <a:pt x="131813" y="812101"/>
                </a:lnTo>
                <a:lnTo>
                  <a:pt x="131813" y="802322"/>
                </a:lnTo>
                <a:close/>
              </a:path>
              <a:path w="1016635" h="812164">
                <a:moveTo>
                  <a:pt x="161112" y="802322"/>
                </a:moveTo>
                <a:lnTo>
                  <a:pt x="156222" y="797445"/>
                </a:lnTo>
                <a:lnTo>
                  <a:pt x="151345" y="797445"/>
                </a:lnTo>
                <a:lnTo>
                  <a:pt x="146469" y="802322"/>
                </a:lnTo>
                <a:lnTo>
                  <a:pt x="146469" y="807212"/>
                </a:lnTo>
                <a:lnTo>
                  <a:pt x="151345" y="812101"/>
                </a:lnTo>
                <a:lnTo>
                  <a:pt x="161112" y="812101"/>
                </a:lnTo>
                <a:lnTo>
                  <a:pt x="161112" y="802322"/>
                </a:lnTo>
                <a:close/>
              </a:path>
              <a:path w="1016635" h="812164">
                <a:moveTo>
                  <a:pt x="190398" y="802322"/>
                </a:moveTo>
                <a:lnTo>
                  <a:pt x="185521" y="797445"/>
                </a:lnTo>
                <a:lnTo>
                  <a:pt x="180632" y="797445"/>
                </a:lnTo>
                <a:lnTo>
                  <a:pt x="175755" y="802322"/>
                </a:lnTo>
                <a:lnTo>
                  <a:pt x="175755" y="807212"/>
                </a:lnTo>
                <a:lnTo>
                  <a:pt x="180632" y="812101"/>
                </a:lnTo>
                <a:lnTo>
                  <a:pt x="190398" y="812101"/>
                </a:lnTo>
                <a:lnTo>
                  <a:pt x="190398" y="802322"/>
                </a:lnTo>
                <a:close/>
              </a:path>
              <a:path w="1016635" h="812164">
                <a:moveTo>
                  <a:pt x="219722" y="802322"/>
                </a:moveTo>
                <a:lnTo>
                  <a:pt x="214833" y="797445"/>
                </a:lnTo>
                <a:lnTo>
                  <a:pt x="209956" y="797445"/>
                </a:lnTo>
                <a:lnTo>
                  <a:pt x="205066" y="802322"/>
                </a:lnTo>
                <a:lnTo>
                  <a:pt x="205066" y="807212"/>
                </a:lnTo>
                <a:lnTo>
                  <a:pt x="209956" y="812101"/>
                </a:lnTo>
                <a:lnTo>
                  <a:pt x="219722" y="812101"/>
                </a:lnTo>
                <a:lnTo>
                  <a:pt x="219722" y="802322"/>
                </a:lnTo>
                <a:close/>
              </a:path>
              <a:path w="1016635" h="812164">
                <a:moveTo>
                  <a:pt x="249021" y="802322"/>
                </a:moveTo>
                <a:lnTo>
                  <a:pt x="244132" y="797445"/>
                </a:lnTo>
                <a:lnTo>
                  <a:pt x="239255" y="797445"/>
                </a:lnTo>
                <a:lnTo>
                  <a:pt x="234365" y="802322"/>
                </a:lnTo>
                <a:lnTo>
                  <a:pt x="234365" y="807212"/>
                </a:lnTo>
                <a:lnTo>
                  <a:pt x="239255" y="812101"/>
                </a:lnTo>
                <a:lnTo>
                  <a:pt x="249021" y="812101"/>
                </a:lnTo>
                <a:lnTo>
                  <a:pt x="249021" y="802322"/>
                </a:lnTo>
                <a:close/>
              </a:path>
              <a:path w="1016635" h="812164">
                <a:moveTo>
                  <a:pt x="278447" y="802322"/>
                </a:moveTo>
                <a:lnTo>
                  <a:pt x="273570" y="797445"/>
                </a:lnTo>
                <a:lnTo>
                  <a:pt x="268681" y="797445"/>
                </a:lnTo>
                <a:lnTo>
                  <a:pt x="263804" y="802322"/>
                </a:lnTo>
                <a:lnTo>
                  <a:pt x="263804" y="807212"/>
                </a:lnTo>
                <a:lnTo>
                  <a:pt x="268681" y="812101"/>
                </a:lnTo>
                <a:lnTo>
                  <a:pt x="278447" y="812101"/>
                </a:lnTo>
                <a:lnTo>
                  <a:pt x="278447" y="802322"/>
                </a:lnTo>
                <a:close/>
              </a:path>
              <a:path w="1016635" h="812164">
                <a:moveTo>
                  <a:pt x="307746" y="802322"/>
                </a:moveTo>
                <a:lnTo>
                  <a:pt x="302869" y="797445"/>
                </a:lnTo>
                <a:lnTo>
                  <a:pt x="297980" y="797445"/>
                </a:lnTo>
                <a:lnTo>
                  <a:pt x="293103" y="802322"/>
                </a:lnTo>
                <a:lnTo>
                  <a:pt x="293103" y="807212"/>
                </a:lnTo>
                <a:lnTo>
                  <a:pt x="297980" y="812101"/>
                </a:lnTo>
                <a:lnTo>
                  <a:pt x="307746" y="812101"/>
                </a:lnTo>
                <a:lnTo>
                  <a:pt x="307746" y="802322"/>
                </a:lnTo>
                <a:close/>
              </a:path>
              <a:path w="1016635" h="812164">
                <a:moveTo>
                  <a:pt x="337045" y="802322"/>
                </a:moveTo>
                <a:lnTo>
                  <a:pt x="332155" y="797445"/>
                </a:lnTo>
                <a:lnTo>
                  <a:pt x="327279" y="797445"/>
                </a:lnTo>
                <a:lnTo>
                  <a:pt x="322389" y="802322"/>
                </a:lnTo>
                <a:lnTo>
                  <a:pt x="322389" y="807212"/>
                </a:lnTo>
                <a:lnTo>
                  <a:pt x="327279" y="812101"/>
                </a:lnTo>
                <a:lnTo>
                  <a:pt x="337045" y="812101"/>
                </a:lnTo>
                <a:lnTo>
                  <a:pt x="337045" y="802322"/>
                </a:lnTo>
                <a:close/>
              </a:path>
              <a:path w="1016635" h="812164">
                <a:moveTo>
                  <a:pt x="366344" y="802322"/>
                </a:moveTo>
                <a:lnTo>
                  <a:pt x="361454" y="797445"/>
                </a:lnTo>
                <a:lnTo>
                  <a:pt x="356577" y="797445"/>
                </a:lnTo>
                <a:lnTo>
                  <a:pt x="351688" y="802322"/>
                </a:lnTo>
                <a:lnTo>
                  <a:pt x="351688" y="807212"/>
                </a:lnTo>
                <a:lnTo>
                  <a:pt x="356577" y="812101"/>
                </a:lnTo>
                <a:lnTo>
                  <a:pt x="366344" y="812101"/>
                </a:lnTo>
                <a:lnTo>
                  <a:pt x="366344" y="802322"/>
                </a:lnTo>
                <a:close/>
              </a:path>
              <a:path w="1016635" h="812164">
                <a:moveTo>
                  <a:pt x="395643" y="802322"/>
                </a:moveTo>
                <a:lnTo>
                  <a:pt x="390753" y="797445"/>
                </a:lnTo>
                <a:lnTo>
                  <a:pt x="385876" y="797445"/>
                </a:lnTo>
                <a:lnTo>
                  <a:pt x="380987" y="802322"/>
                </a:lnTo>
                <a:lnTo>
                  <a:pt x="380987" y="807212"/>
                </a:lnTo>
                <a:lnTo>
                  <a:pt x="385876" y="812101"/>
                </a:lnTo>
                <a:lnTo>
                  <a:pt x="395643" y="812101"/>
                </a:lnTo>
                <a:lnTo>
                  <a:pt x="395643" y="802322"/>
                </a:lnTo>
                <a:close/>
              </a:path>
              <a:path w="1016635" h="812164">
                <a:moveTo>
                  <a:pt x="424942" y="802322"/>
                </a:moveTo>
                <a:lnTo>
                  <a:pt x="420052" y="797445"/>
                </a:lnTo>
                <a:lnTo>
                  <a:pt x="415175" y="797445"/>
                </a:lnTo>
                <a:lnTo>
                  <a:pt x="410286" y="802322"/>
                </a:lnTo>
                <a:lnTo>
                  <a:pt x="410286" y="807212"/>
                </a:lnTo>
                <a:lnTo>
                  <a:pt x="415175" y="812101"/>
                </a:lnTo>
                <a:lnTo>
                  <a:pt x="424942" y="812101"/>
                </a:lnTo>
                <a:lnTo>
                  <a:pt x="424942" y="802322"/>
                </a:lnTo>
                <a:close/>
              </a:path>
              <a:path w="1016635" h="812164">
                <a:moveTo>
                  <a:pt x="454228" y="802322"/>
                </a:moveTo>
                <a:lnTo>
                  <a:pt x="449351" y="797445"/>
                </a:lnTo>
                <a:lnTo>
                  <a:pt x="444461" y="797445"/>
                </a:lnTo>
                <a:lnTo>
                  <a:pt x="439585" y="802322"/>
                </a:lnTo>
                <a:lnTo>
                  <a:pt x="439585" y="807212"/>
                </a:lnTo>
                <a:lnTo>
                  <a:pt x="444461" y="812101"/>
                </a:lnTo>
                <a:lnTo>
                  <a:pt x="454228" y="812101"/>
                </a:lnTo>
                <a:lnTo>
                  <a:pt x="454228" y="802322"/>
                </a:lnTo>
                <a:close/>
              </a:path>
              <a:path w="1016635" h="812164">
                <a:moveTo>
                  <a:pt x="483527" y="802322"/>
                </a:moveTo>
                <a:lnTo>
                  <a:pt x="478650" y="797445"/>
                </a:lnTo>
                <a:lnTo>
                  <a:pt x="473760" y="797445"/>
                </a:lnTo>
                <a:lnTo>
                  <a:pt x="468884" y="802322"/>
                </a:lnTo>
                <a:lnTo>
                  <a:pt x="468884" y="807212"/>
                </a:lnTo>
                <a:lnTo>
                  <a:pt x="473760" y="812101"/>
                </a:lnTo>
                <a:lnTo>
                  <a:pt x="483527" y="812101"/>
                </a:lnTo>
                <a:lnTo>
                  <a:pt x="483527" y="802322"/>
                </a:lnTo>
                <a:close/>
              </a:path>
              <a:path w="1016635" h="812164">
                <a:moveTo>
                  <a:pt x="512826" y="802322"/>
                </a:moveTo>
                <a:lnTo>
                  <a:pt x="507949" y="797445"/>
                </a:lnTo>
                <a:lnTo>
                  <a:pt x="503059" y="797445"/>
                </a:lnTo>
                <a:lnTo>
                  <a:pt x="498182" y="802322"/>
                </a:lnTo>
                <a:lnTo>
                  <a:pt x="498182" y="807212"/>
                </a:lnTo>
                <a:lnTo>
                  <a:pt x="503059" y="812101"/>
                </a:lnTo>
                <a:lnTo>
                  <a:pt x="512826" y="812101"/>
                </a:lnTo>
                <a:lnTo>
                  <a:pt x="512826" y="802322"/>
                </a:lnTo>
                <a:close/>
              </a:path>
              <a:path w="1016635" h="812164">
                <a:moveTo>
                  <a:pt x="542124" y="802322"/>
                </a:moveTo>
                <a:lnTo>
                  <a:pt x="537248" y="797445"/>
                </a:lnTo>
                <a:lnTo>
                  <a:pt x="532358" y="797445"/>
                </a:lnTo>
                <a:lnTo>
                  <a:pt x="527481" y="802322"/>
                </a:lnTo>
                <a:lnTo>
                  <a:pt x="527481" y="807212"/>
                </a:lnTo>
                <a:lnTo>
                  <a:pt x="532358" y="812101"/>
                </a:lnTo>
                <a:lnTo>
                  <a:pt x="542124" y="812101"/>
                </a:lnTo>
                <a:lnTo>
                  <a:pt x="542124" y="802322"/>
                </a:lnTo>
                <a:close/>
              </a:path>
              <a:path w="1016635" h="812164">
                <a:moveTo>
                  <a:pt x="571563" y="802322"/>
                </a:moveTo>
                <a:lnTo>
                  <a:pt x="566674" y="797445"/>
                </a:lnTo>
                <a:lnTo>
                  <a:pt x="561797" y="797445"/>
                </a:lnTo>
                <a:lnTo>
                  <a:pt x="556907" y="802322"/>
                </a:lnTo>
                <a:lnTo>
                  <a:pt x="556907" y="807212"/>
                </a:lnTo>
                <a:lnTo>
                  <a:pt x="561797" y="812101"/>
                </a:lnTo>
                <a:lnTo>
                  <a:pt x="571563" y="812101"/>
                </a:lnTo>
                <a:lnTo>
                  <a:pt x="571563" y="802322"/>
                </a:lnTo>
                <a:close/>
              </a:path>
              <a:path w="1016635" h="812164">
                <a:moveTo>
                  <a:pt x="600849" y="802322"/>
                </a:moveTo>
                <a:lnTo>
                  <a:pt x="595972" y="797445"/>
                </a:lnTo>
                <a:lnTo>
                  <a:pt x="591096" y="797445"/>
                </a:lnTo>
                <a:lnTo>
                  <a:pt x="586206" y="802322"/>
                </a:lnTo>
                <a:lnTo>
                  <a:pt x="586206" y="807212"/>
                </a:lnTo>
                <a:lnTo>
                  <a:pt x="591096" y="812101"/>
                </a:lnTo>
                <a:lnTo>
                  <a:pt x="600849" y="812101"/>
                </a:lnTo>
                <a:lnTo>
                  <a:pt x="600849" y="802322"/>
                </a:lnTo>
                <a:close/>
              </a:path>
              <a:path w="1016635" h="812164">
                <a:moveTo>
                  <a:pt x="630148" y="802322"/>
                </a:moveTo>
                <a:lnTo>
                  <a:pt x="625271" y="797445"/>
                </a:lnTo>
                <a:lnTo>
                  <a:pt x="620382" y="797445"/>
                </a:lnTo>
                <a:lnTo>
                  <a:pt x="615505" y="802322"/>
                </a:lnTo>
                <a:lnTo>
                  <a:pt x="615505" y="807212"/>
                </a:lnTo>
                <a:lnTo>
                  <a:pt x="620382" y="812101"/>
                </a:lnTo>
                <a:lnTo>
                  <a:pt x="630148" y="812101"/>
                </a:lnTo>
                <a:lnTo>
                  <a:pt x="630148" y="802322"/>
                </a:lnTo>
                <a:close/>
              </a:path>
              <a:path w="1016635" h="812164">
                <a:moveTo>
                  <a:pt x="659447" y="802322"/>
                </a:moveTo>
                <a:lnTo>
                  <a:pt x="654570" y="797445"/>
                </a:lnTo>
                <a:lnTo>
                  <a:pt x="649681" y="797445"/>
                </a:lnTo>
                <a:lnTo>
                  <a:pt x="644804" y="802322"/>
                </a:lnTo>
                <a:lnTo>
                  <a:pt x="644804" y="807212"/>
                </a:lnTo>
                <a:lnTo>
                  <a:pt x="649681" y="812101"/>
                </a:lnTo>
                <a:lnTo>
                  <a:pt x="659447" y="812101"/>
                </a:lnTo>
                <a:lnTo>
                  <a:pt x="659447" y="802322"/>
                </a:lnTo>
                <a:close/>
              </a:path>
              <a:path w="1016635" h="812164">
                <a:moveTo>
                  <a:pt x="688746" y="802322"/>
                </a:moveTo>
                <a:lnTo>
                  <a:pt x="683869" y="797445"/>
                </a:lnTo>
                <a:lnTo>
                  <a:pt x="678980" y="797445"/>
                </a:lnTo>
                <a:lnTo>
                  <a:pt x="674103" y="802322"/>
                </a:lnTo>
                <a:lnTo>
                  <a:pt x="674103" y="807212"/>
                </a:lnTo>
                <a:lnTo>
                  <a:pt x="678980" y="812101"/>
                </a:lnTo>
                <a:lnTo>
                  <a:pt x="688746" y="812101"/>
                </a:lnTo>
                <a:lnTo>
                  <a:pt x="688746" y="802322"/>
                </a:lnTo>
                <a:close/>
              </a:path>
              <a:path w="1016635" h="812164">
                <a:moveTo>
                  <a:pt x="718045" y="802322"/>
                </a:moveTo>
                <a:lnTo>
                  <a:pt x="713155" y="797445"/>
                </a:lnTo>
                <a:lnTo>
                  <a:pt x="708279" y="797445"/>
                </a:lnTo>
                <a:lnTo>
                  <a:pt x="703402" y="802322"/>
                </a:lnTo>
                <a:lnTo>
                  <a:pt x="703402" y="807212"/>
                </a:lnTo>
                <a:lnTo>
                  <a:pt x="708279" y="812101"/>
                </a:lnTo>
                <a:lnTo>
                  <a:pt x="718045" y="812101"/>
                </a:lnTo>
                <a:lnTo>
                  <a:pt x="718045" y="802322"/>
                </a:lnTo>
                <a:close/>
              </a:path>
              <a:path w="1016635" h="812164">
                <a:moveTo>
                  <a:pt x="747344" y="802322"/>
                </a:moveTo>
                <a:lnTo>
                  <a:pt x="742454" y="797445"/>
                </a:lnTo>
                <a:lnTo>
                  <a:pt x="737577" y="797445"/>
                </a:lnTo>
                <a:lnTo>
                  <a:pt x="732688" y="802322"/>
                </a:lnTo>
                <a:lnTo>
                  <a:pt x="732688" y="807212"/>
                </a:lnTo>
                <a:lnTo>
                  <a:pt x="737577" y="812101"/>
                </a:lnTo>
                <a:lnTo>
                  <a:pt x="747344" y="812101"/>
                </a:lnTo>
                <a:lnTo>
                  <a:pt x="747344" y="802322"/>
                </a:lnTo>
                <a:close/>
              </a:path>
              <a:path w="1016635" h="812164">
                <a:moveTo>
                  <a:pt x="776643" y="802322"/>
                </a:moveTo>
                <a:lnTo>
                  <a:pt x="771753" y="797445"/>
                </a:lnTo>
                <a:lnTo>
                  <a:pt x="766876" y="797445"/>
                </a:lnTo>
                <a:lnTo>
                  <a:pt x="761987" y="802322"/>
                </a:lnTo>
                <a:lnTo>
                  <a:pt x="761987" y="807212"/>
                </a:lnTo>
                <a:lnTo>
                  <a:pt x="766876" y="812101"/>
                </a:lnTo>
                <a:lnTo>
                  <a:pt x="776643" y="812101"/>
                </a:lnTo>
                <a:lnTo>
                  <a:pt x="776643" y="802322"/>
                </a:lnTo>
                <a:close/>
              </a:path>
              <a:path w="1016635" h="812164">
                <a:moveTo>
                  <a:pt x="805942" y="802322"/>
                </a:moveTo>
                <a:lnTo>
                  <a:pt x="801052" y="797445"/>
                </a:lnTo>
                <a:lnTo>
                  <a:pt x="796175" y="797445"/>
                </a:lnTo>
                <a:lnTo>
                  <a:pt x="791286" y="802322"/>
                </a:lnTo>
                <a:lnTo>
                  <a:pt x="791286" y="807212"/>
                </a:lnTo>
                <a:lnTo>
                  <a:pt x="796175" y="812101"/>
                </a:lnTo>
                <a:lnTo>
                  <a:pt x="805942" y="812101"/>
                </a:lnTo>
                <a:lnTo>
                  <a:pt x="805942" y="802322"/>
                </a:lnTo>
                <a:close/>
              </a:path>
              <a:path w="1016635" h="812164">
                <a:moveTo>
                  <a:pt x="835228" y="802322"/>
                </a:moveTo>
                <a:lnTo>
                  <a:pt x="830351" y="797445"/>
                </a:lnTo>
                <a:lnTo>
                  <a:pt x="825461" y="797445"/>
                </a:lnTo>
                <a:lnTo>
                  <a:pt x="820585" y="802322"/>
                </a:lnTo>
                <a:lnTo>
                  <a:pt x="820585" y="807212"/>
                </a:lnTo>
                <a:lnTo>
                  <a:pt x="825461" y="812101"/>
                </a:lnTo>
                <a:lnTo>
                  <a:pt x="835228" y="812101"/>
                </a:lnTo>
                <a:lnTo>
                  <a:pt x="835228" y="802322"/>
                </a:lnTo>
                <a:close/>
              </a:path>
              <a:path w="1016635" h="812164">
                <a:moveTo>
                  <a:pt x="864666" y="802322"/>
                </a:moveTo>
                <a:lnTo>
                  <a:pt x="859790" y="797445"/>
                </a:lnTo>
                <a:lnTo>
                  <a:pt x="854900" y="797445"/>
                </a:lnTo>
                <a:lnTo>
                  <a:pt x="850023" y="802322"/>
                </a:lnTo>
                <a:lnTo>
                  <a:pt x="850023" y="807212"/>
                </a:lnTo>
                <a:lnTo>
                  <a:pt x="854900" y="812101"/>
                </a:lnTo>
                <a:lnTo>
                  <a:pt x="864666" y="812101"/>
                </a:lnTo>
                <a:lnTo>
                  <a:pt x="864666" y="802322"/>
                </a:lnTo>
                <a:close/>
              </a:path>
              <a:path w="1016635" h="812164">
                <a:moveTo>
                  <a:pt x="893965" y="802322"/>
                </a:moveTo>
                <a:lnTo>
                  <a:pt x="889076" y="797445"/>
                </a:lnTo>
                <a:lnTo>
                  <a:pt x="884199" y="797445"/>
                </a:lnTo>
                <a:lnTo>
                  <a:pt x="879309" y="802322"/>
                </a:lnTo>
                <a:lnTo>
                  <a:pt x="879309" y="807212"/>
                </a:lnTo>
                <a:lnTo>
                  <a:pt x="884199" y="812101"/>
                </a:lnTo>
                <a:lnTo>
                  <a:pt x="893965" y="812101"/>
                </a:lnTo>
                <a:lnTo>
                  <a:pt x="893965" y="802322"/>
                </a:lnTo>
                <a:close/>
              </a:path>
              <a:path w="1016635" h="812164">
                <a:moveTo>
                  <a:pt x="923264" y="802322"/>
                </a:moveTo>
                <a:lnTo>
                  <a:pt x="918375" y="797445"/>
                </a:lnTo>
                <a:lnTo>
                  <a:pt x="913498" y="797445"/>
                </a:lnTo>
                <a:lnTo>
                  <a:pt x="908608" y="802322"/>
                </a:lnTo>
                <a:lnTo>
                  <a:pt x="908608" y="807212"/>
                </a:lnTo>
                <a:lnTo>
                  <a:pt x="913498" y="812101"/>
                </a:lnTo>
                <a:lnTo>
                  <a:pt x="923264" y="812101"/>
                </a:lnTo>
                <a:lnTo>
                  <a:pt x="923264" y="802322"/>
                </a:lnTo>
                <a:close/>
              </a:path>
              <a:path w="1016635" h="812164">
                <a:moveTo>
                  <a:pt x="952563" y="802322"/>
                </a:moveTo>
                <a:lnTo>
                  <a:pt x="947674" y="797445"/>
                </a:lnTo>
                <a:lnTo>
                  <a:pt x="942797" y="797445"/>
                </a:lnTo>
                <a:lnTo>
                  <a:pt x="937907" y="802322"/>
                </a:lnTo>
                <a:lnTo>
                  <a:pt x="937907" y="807212"/>
                </a:lnTo>
                <a:lnTo>
                  <a:pt x="942797" y="812101"/>
                </a:lnTo>
                <a:lnTo>
                  <a:pt x="952563" y="812101"/>
                </a:lnTo>
                <a:lnTo>
                  <a:pt x="952563" y="802322"/>
                </a:lnTo>
                <a:close/>
              </a:path>
              <a:path w="1016635" h="812164">
                <a:moveTo>
                  <a:pt x="981849" y="802322"/>
                </a:moveTo>
                <a:lnTo>
                  <a:pt x="976972" y="797445"/>
                </a:lnTo>
                <a:lnTo>
                  <a:pt x="972096" y="797445"/>
                </a:lnTo>
                <a:lnTo>
                  <a:pt x="967206" y="802322"/>
                </a:lnTo>
                <a:lnTo>
                  <a:pt x="967206" y="807212"/>
                </a:lnTo>
                <a:lnTo>
                  <a:pt x="972096" y="812101"/>
                </a:lnTo>
                <a:lnTo>
                  <a:pt x="981849" y="812101"/>
                </a:lnTo>
                <a:lnTo>
                  <a:pt x="981849" y="802322"/>
                </a:lnTo>
                <a:close/>
              </a:path>
              <a:path w="1016635" h="812164">
                <a:moveTo>
                  <a:pt x="1016038" y="797445"/>
                </a:moveTo>
                <a:lnTo>
                  <a:pt x="1011148" y="792556"/>
                </a:lnTo>
                <a:lnTo>
                  <a:pt x="1006271" y="792556"/>
                </a:lnTo>
                <a:lnTo>
                  <a:pt x="1001382" y="797445"/>
                </a:lnTo>
                <a:lnTo>
                  <a:pt x="996505" y="802322"/>
                </a:lnTo>
                <a:lnTo>
                  <a:pt x="996505" y="807212"/>
                </a:lnTo>
                <a:lnTo>
                  <a:pt x="1001382" y="812101"/>
                </a:lnTo>
                <a:lnTo>
                  <a:pt x="1011148" y="812101"/>
                </a:lnTo>
                <a:lnTo>
                  <a:pt x="1011148" y="802322"/>
                </a:lnTo>
                <a:lnTo>
                  <a:pt x="1016038" y="802322"/>
                </a:lnTo>
                <a:lnTo>
                  <a:pt x="1016038" y="797445"/>
                </a:lnTo>
                <a:close/>
              </a:path>
              <a:path w="1016635" h="812164">
                <a:moveTo>
                  <a:pt x="1016038" y="767994"/>
                </a:moveTo>
                <a:lnTo>
                  <a:pt x="1011148" y="763117"/>
                </a:lnTo>
                <a:lnTo>
                  <a:pt x="1006271" y="763117"/>
                </a:lnTo>
                <a:lnTo>
                  <a:pt x="1001382" y="767994"/>
                </a:lnTo>
                <a:lnTo>
                  <a:pt x="1001382" y="777900"/>
                </a:lnTo>
                <a:lnTo>
                  <a:pt x="1006271" y="777900"/>
                </a:lnTo>
                <a:lnTo>
                  <a:pt x="1011148" y="772883"/>
                </a:lnTo>
                <a:lnTo>
                  <a:pt x="1016038" y="772883"/>
                </a:lnTo>
                <a:lnTo>
                  <a:pt x="1016038" y="767994"/>
                </a:lnTo>
                <a:close/>
              </a:path>
              <a:path w="1016635" h="812164">
                <a:moveTo>
                  <a:pt x="1016038" y="738695"/>
                </a:moveTo>
                <a:lnTo>
                  <a:pt x="1011148" y="733806"/>
                </a:lnTo>
                <a:lnTo>
                  <a:pt x="1006271" y="733806"/>
                </a:lnTo>
                <a:lnTo>
                  <a:pt x="1001382" y="738695"/>
                </a:lnTo>
                <a:lnTo>
                  <a:pt x="1001382" y="748461"/>
                </a:lnTo>
                <a:lnTo>
                  <a:pt x="1006271" y="748461"/>
                </a:lnTo>
                <a:lnTo>
                  <a:pt x="1011148" y="743572"/>
                </a:lnTo>
                <a:lnTo>
                  <a:pt x="1016038" y="743572"/>
                </a:lnTo>
                <a:lnTo>
                  <a:pt x="1016038" y="738695"/>
                </a:lnTo>
                <a:close/>
              </a:path>
              <a:path w="1016635" h="812164">
                <a:moveTo>
                  <a:pt x="1016038" y="709383"/>
                </a:moveTo>
                <a:lnTo>
                  <a:pt x="1011148" y="704494"/>
                </a:lnTo>
                <a:lnTo>
                  <a:pt x="1006271" y="704494"/>
                </a:lnTo>
                <a:lnTo>
                  <a:pt x="1001382" y="709383"/>
                </a:lnTo>
                <a:lnTo>
                  <a:pt x="1001382" y="719150"/>
                </a:lnTo>
                <a:lnTo>
                  <a:pt x="1006271" y="719150"/>
                </a:lnTo>
                <a:lnTo>
                  <a:pt x="1011148" y="714260"/>
                </a:lnTo>
                <a:lnTo>
                  <a:pt x="1016038" y="714260"/>
                </a:lnTo>
                <a:lnTo>
                  <a:pt x="1016038" y="709383"/>
                </a:lnTo>
                <a:close/>
              </a:path>
              <a:path w="1016635" h="812164">
                <a:moveTo>
                  <a:pt x="1016038" y="680072"/>
                </a:moveTo>
                <a:lnTo>
                  <a:pt x="1011148" y="675182"/>
                </a:lnTo>
                <a:lnTo>
                  <a:pt x="1006271" y="675182"/>
                </a:lnTo>
                <a:lnTo>
                  <a:pt x="1001382" y="680072"/>
                </a:lnTo>
                <a:lnTo>
                  <a:pt x="1001382" y="689838"/>
                </a:lnTo>
                <a:lnTo>
                  <a:pt x="1006271" y="689838"/>
                </a:lnTo>
                <a:lnTo>
                  <a:pt x="1011148" y="684961"/>
                </a:lnTo>
                <a:lnTo>
                  <a:pt x="1016038" y="684961"/>
                </a:lnTo>
                <a:lnTo>
                  <a:pt x="1016038" y="680072"/>
                </a:lnTo>
                <a:close/>
              </a:path>
              <a:path w="1016635" h="812164">
                <a:moveTo>
                  <a:pt x="1016038" y="650633"/>
                </a:moveTo>
                <a:lnTo>
                  <a:pt x="1011148" y="645744"/>
                </a:lnTo>
                <a:lnTo>
                  <a:pt x="1006271" y="645744"/>
                </a:lnTo>
                <a:lnTo>
                  <a:pt x="1001382" y="650633"/>
                </a:lnTo>
                <a:lnTo>
                  <a:pt x="1001382" y="660400"/>
                </a:lnTo>
                <a:lnTo>
                  <a:pt x="1006271" y="660400"/>
                </a:lnTo>
                <a:lnTo>
                  <a:pt x="1011148" y="655510"/>
                </a:lnTo>
                <a:lnTo>
                  <a:pt x="1016038" y="655510"/>
                </a:lnTo>
                <a:lnTo>
                  <a:pt x="1016038" y="650633"/>
                </a:lnTo>
                <a:close/>
              </a:path>
              <a:path w="1016635" h="812164">
                <a:moveTo>
                  <a:pt x="1016038" y="621322"/>
                </a:moveTo>
                <a:lnTo>
                  <a:pt x="1011148" y="616432"/>
                </a:lnTo>
                <a:lnTo>
                  <a:pt x="1006271" y="616432"/>
                </a:lnTo>
                <a:lnTo>
                  <a:pt x="1001382" y="621322"/>
                </a:lnTo>
                <a:lnTo>
                  <a:pt x="1001382" y="631088"/>
                </a:lnTo>
                <a:lnTo>
                  <a:pt x="1006271" y="631088"/>
                </a:lnTo>
                <a:lnTo>
                  <a:pt x="1011148" y="626198"/>
                </a:lnTo>
                <a:lnTo>
                  <a:pt x="1016038" y="626198"/>
                </a:lnTo>
                <a:lnTo>
                  <a:pt x="1016038" y="621322"/>
                </a:lnTo>
                <a:close/>
              </a:path>
              <a:path w="1016635" h="812164">
                <a:moveTo>
                  <a:pt x="1016038" y="592010"/>
                </a:moveTo>
                <a:lnTo>
                  <a:pt x="1011148" y="587121"/>
                </a:lnTo>
                <a:lnTo>
                  <a:pt x="1006271" y="587121"/>
                </a:lnTo>
                <a:lnTo>
                  <a:pt x="1001382" y="592010"/>
                </a:lnTo>
                <a:lnTo>
                  <a:pt x="1001382" y="601776"/>
                </a:lnTo>
                <a:lnTo>
                  <a:pt x="1006271" y="601776"/>
                </a:lnTo>
                <a:lnTo>
                  <a:pt x="1011148" y="596900"/>
                </a:lnTo>
                <a:lnTo>
                  <a:pt x="1016038" y="596900"/>
                </a:lnTo>
                <a:lnTo>
                  <a:pt x="1016038" y="592010"/>
                </a:lnTo>
                <a:close/>
              </a:path>
              <a:path w="1016635" h="812164">
                <a:moveTo>
                  <a:pt x="1016038" y="562495"/>
                </a:moveTo>
                <a:lnTo>
                  <a:pt x="1011148" y="557618"/>
                </a:lnTo>
                <a:lnTo>
                  <a:pt x="1006271" y="557618"/>
                </a:lnTo>
                <a:lnTo>
                  <a:pt x="1001382" y="562495"/>
                </a:lnTo>
                <a:lnTo>
                  <a:pt x="1001382" y="572465"/>
                </a:lnTo>
                <a:lnTo>
                  <a:pt x="1006271" y="572465"/>
                </a:lnTo>
                <a:lnTo>
                  <a:pt x="1011148" y="567385"/>
                </a:lnTo>
                <a:lnTo>
                  <a:pt x="1016038" y="567385"/>
                </a:lnTo>
                <a:lnTo>
                  <a:pt x="1016038" y="562495"/>
                </a:lnTo>
                <a:close/>
              </a:path>
              <a:path w="1016635" h="812164">
                <a:moveTo>
                  <a:pt x="1016038" y="533184"/>
                </a:moveTo>
                <a:lnTo>
                  <a:pt x="1011148" y="528307"/>
                </a:lnTo>
                <a:lnTo>
                  <a:pt x="1006271" y="528307"/>
                </a:lnTo>
                <a:lnTo>
                  <a:pt x="1001382" y="533184"/>
                </a:lnTo>
                <a:lnTo>
                  <a:pt x="1001382" y="542963"/>
                </a:lnTo>
                <a:lnTo>
                  <a:pt x="1006271" y="542963"/>
                </a:lnTo>
                <a:lnTo>
                  <a:pt x="1011148" y="538073"/>
                </a:lnTo>
                <a:lnTo>
                  <a:pt x="1016038" y="538073"/>
                </a:lnTo>
                <a:lnTo>
                  <a:pt x="1016038" y="533184"/>
                </a:lnTo>
                <a:close/>
              </a:path>
              <a:path w="1016635" h="812164">
                <a:moveTo>
                  <a:pt x="1016038" y="503885"/>
                </a:moveTo>
                <a:lnTo>
                  <a:pt x="1011148" y="498995"/>
                </a:lnTo>
                <a:lnTo>
                  <a:pt x="1006271" y="498995"/>
                </a:lnTo>
                <a:lnTo>
                  <a:pt x="1001382" y="503885"/>
                </a:lnTo>
                <a:lnTo>
                  <a:pt x="1001382" y="513651"/>
                </a:lnTo>
                <a:lnTo>
                  <a:pt x="1006271" y="513651"/>
                </a:lnTo>
                <a:lnTo>
                  <a:pt x="1011148" y="508762"/>
                </a:lnTo>
                <a:lnTo>
                  <a:pt x="1016038" y="508762"/>
                </a:lnTo>
                <a:lnTo>
                  <a:pt x="1016038" y="503885"/>
                </a:lnTo>
                <a:close/>
              </a:path>
              <a:path w="1016635" h="812164">
                <a:moveTo>
                  <a:pt x="1016038" y="474573"/>
                </a:moveTo>
                <a:lnTo>
                  <a:pt x="1011148" y="469684"/>
                </a:lnTo>
                <a:lnTo>
                  <a:pt x="1006271" y="469684"/>
                </a:lnTo>
                <a:lnTo>
                  <a:pt x="1001382" y="474573"/>
                </a:lnTo>
                <a:lnTo>
                  <a:pt x="1001382" y="484339"/>
                </a:lnTo>
                <a:lnTo>
                  <a:pt x="1006271" y="484339"/>
                </a:lnTo>
                <a:lnTo>
                  <a:pt x="1011148" y="479463"/>
                </a:lnTo>
                <a:lnTo>
                  <a:pt x="1016038" y="479463"/>
                </a:lnTo>
                <a:lnTo>
                  <a:pt x="1016038" y="474573"/>
                </a:lnTo>
                <a:close/>
              </a:path>
              <a:path w="1016635" h="812164">
                <a:moveTo>
                  <a:pt x="1016038" y="445122"/>
                </a:moveTo>
                <a:lnTo>
                  <a:pt x="1011148" y="440245"/>
                </a:lnTo>
                <a:lnTo>
                  <a:pt x="1006271" y="440245"/>
                </a:lnTo>
                <a:lnTo>
                  <a:pt x="1001382" y="445122"/>
                </a:lnTo>
                <a:lnTo>
                  <a:pt x="1001382" y="454901"/>
                </a:lnTo>
                <a:lnTo>
                  <a:pt x="1006271" y="454901"/>
                </a:lnTo>
                <a:lnTo>
                  <a:pt x="1011148" y="450011"/>
                </a:lnTo>
                <a:lnTo>
                  <a:pt x="1016038" y="450011"/>
                </a:lnTo>
                <a:lnTo>
                  <a:pt x="1016038" y="445122"/>
                </a:lnTo>
                <a:close/>
              </a:path>
              <a:path w="1016635" h="812164">
                <a:moveTo>
                  <a:pt x="1016038" y="415823"/>
                </a:moveTo>
                <a:lnTo>
                  <a:pt x="1011148" y="410933"/>
                </a:lnTo>
                <a:lnTo>
                  <a:pt x="1006271" y="410933"/>
                </a:lnTo>
                <a:lnTo>
                  <a:pt x="1001382" y="415823"/>
                </a:lnTo>
                <a:lnTo>
                  <a:pt x="1001382" y="425589"/>
                </a:lnTo>
                <a:lnTo>
                  <a:pt x="1006271" y="425589"/>
                </a:lnTo>
                <a:lnTo>
                  <a:pt x="1011148" y="420700"/>
                </a:lnTo>
                <a:lnTo>
                  <a:pt x="1016038" y="420700"/>
                </a:lnTo>
                <a:lnTo>
                  <a:pt x="1016038" y="415823"/>
                </a:lnTo>
                <a:close/>
              </a:path>
              <a:path w="1016635" h="812164">
                <a:moveTo>
                  <a:pt x="1016038" y="386511"/>
                </a:moveTo>
                <a:lnTo>
                  <a:pt x="1011148" y="381622"/>
                </a:lnTo>
                <a:lnTo>
                  <a:pt x="1006271" y="381622"/>
                </a:lnTo>
                <a:lnTo>
                  <a:pt x="1001382" y="386511"/>
                </a:lnTo>
                <a:lnTo>
                  <a:pt x="1001382" y="396278"/>
                </a:lnTo>
                <a:lnTo>
                  <a:pt x="1006271" y="396278"/>
                </a:lnTo>
                <a:lnTo>
                  <a:pt x="1011148" y="391401"/>
                </a:lnTo>
                <a:lnTo>
                  <a:pt x="1016038" y="391401"/>
                </a:lnTo>
                <a:lnTo>
                  <a:pt x="1016038" y="386511"/>
                </a:lnTo>
                <a:close/>
              </a:path>
              <a:path w="1016635" h="812164">
                <a:moveTo>
                  <a:pt x="1016038" y="357060"/>
                </a:moveTo>
                <a:lnTo>
                  <a:pt x="1011148" y="352183"/>
                </a:lnTo>
                <a:lnTo>
                  <a:pt x="1006271" y="352183"/>
                </a:lnTo>
                <a:lnTo>
                  <a:pt x="1001382" y="357060"/>
                </a:lnTo>
                <a:lnTo>
                  <a:pt x="1001382" y="366966"/>
                </a:lnTo>
                <a:lnTo>
                  <a:pt x="1006271" y="366966"/>
                </a:lnTo>
                <a:lnTo>
                  <a:pt x="1011148" y="361950"/>
                </a:lnTo>
                <a:lnTo>
                  <a:pt x="1016038" y="361950"/>
                </a:lnTo>
                <a:lnTo>
                  <a:pt x="1016038" y="357060"/>
                </a:lnTo>
                <a:close/>
              </a:path>
              <a:path w="1016635" h="812164">
                <a:moveTo>
                  <a:pt x="1016038" y="327761"/>
                </a:moveTo>
                <a:lnTo>
                  <a:pt x="1011148" y="322872"/>
                </a:lnTo>
                <a:lnTo>
                  <a:pt x="1006271" y="322872"/>
                </a:lnTo>
                <a:lnTo>
                  <a:pt x="1001382" y="327761"/>
                </a:lnTo>
                <a:lnTo>
                  <a:pt x="1001382" y="337527"/>
                </a:lnTo>
                <a:lnTo>
                  <a:pt x="1006271" y="337527"/>
                </a:lnTo>
                <a:lnTo>
                  <a:pt x="1011148" y="332638"/>
                </a:lnTo>
                <a:lnTo>
                  <a:pt x="1016038" y="332638"/>
                </a:lnTo>
                <a:lnTo>
                  <a:pt x="1016038" y="327761"/>
                </a:lnTo>
                <a:close/>
              </a:path>
              <a:path w="1016635" h="812164">
                <a:moveTo>
                  <a:pt x="1016038" y="298450"/>
                </a:moveTo>
                <a:lnTo>
                  <a:pt x="1011148" y="293560"/>
                </a:lnTo>
                <a:lnTo>
                  <a:pt x="1006271" y="293560"/>
                </a:lnTo>
                <a:lnTo>
                  <a:pt x="1001382" y="298450"/>
                </a:lnTo>
                <a:lnTo>
                  <a:pt x="1001382" y="308216"/>
                </a:lnTo>
                <a:lnTo>
                  <a:pt x="1006271" y="308216"/>
                </a:lnTo>
                <a:lnTo>
                  <a:pt x="1011148" y="303339"/>
                </a:lnTo>
                <a:lnTo>
                  <a:pt x="1016038" y="303339"/>
                </a:lnTo>
                <a:lnTo>
                  <a:pt x="1016038" y="298450"/>
                </a:lnTo>
                <a:close/>
              </a:path>
              <a:path w="1016635" h="812164">
                <a:moveTo>
                  <a:pt x="1016038" y="269138"/>
                </a:moveTo>
                <a:lnTo>
                  <a:pt x="1011148" y="264261"/>
                </a:lnTo>
                <a:lnTo>
                  <a:pt x="1006271" y="264261"/>
                </a:lnTo>
                <a:lnTo>
                  <a:pt x="1001382" y="269138"/>
                </a:lnTo>
                <a:lnTo>
                  <a:pt x="1001382" y="278904"/>
                </a:lnTo>
                <a:lnTo>
                  <a:pt x="1006271" y="278904"/>
                </a:lnTo>
                <a:lnTo>
                  <a:pt x="1011148" y="274027"/>
                </a:lnTo>
                <a:lnTo>
                  <a:pt x="1016038" y="274027"/>
                </a:lnTo>
                <a:lnTo>
                  <a:pt x="1016038" y="269138"/>
                </a:lnTo>
                <a:close/>
              </a:path>
              <a:path w="1016635" h="812164">
                <a:moveTo>
                  <a:pt x="1016038" y="239623"/>
                </a:moveTo>
                <a:lnTo>
                  <a:pt x="1011148" y="234746"/>
                </a:lnTo>
                <a:lnTo>
                  <a:pt x="1006271" y="234746"/>
                </a:lnTo>
                <a:lnTo>
                  <a:pt x="1001382" y="239623"/>
                </a:lnTo>
                <a:lnTo>
                  <a:pt x="1001382" y="249402"/>
                </a:lnTo>
                <a:lnTo>
                  <a:pt x="1006271" y="249402"/>
                </a:lnTo>
                <a:lnTo>
                  <a:pt x="1011148" y="244513"/>
                </a:lnTo>
                <a:lnTo>
                  <a:pt x="1016038" y="244513"/>
                </a:lnTo>
                <a:lnTo>
                  <a:pt x="1016038" y="239623"/>
                </a:lnTo>
                <a:close/>
              </a:path>
              <a:path w="1016635" h="812164">
                <a:moveTo>
                  <a:pt x="1016038" y="210324"/>
                </a:moveTo>
                <a:lnTo>
                  <a:pt x="1011148" y="205435"/>
                </a:lnTo>
                <a:lnTo>
                  <a:pt x="1006271" y="205435"/>
                </a:lnTo>
                <a:lnTo>
                  <a:pt x="1001382" y="210324"/>
                </a:lnTo>
                <a:lnTo>
                  <a:pt x="1001382" y="220091"/>
                </a:lnTo>
                <a:lnTo>
                  <a:pt x="1006271" y="220091"/>
                </a:lnTo>
                <a:lnTo>
                  <a:pt x="1011148" y="215201"/>
                </a:lnTo>
                <a:lnTo>
                  <a:pt x="1016038" y="215201"/>
                </a:lnTo>
                <a:lnTo>
                  <a:pt x="1016038" y="210324"/>
                </a:lnTo>
                <a:close/>
              </a:path>
              <a:path w="1016635" h="812164">
                <a:moveTo>
                  <a:pt x="1016038" y="181076"/>
                </a:moveTo>
                <a:lnTo>
                  <a:pt x="1011148" y="176199"/>
                </a:lnTo>
                <a:lnTo>
                  <a:pt x="1006271" y="176199"/>
                </a:lnTo>
                <a:lnTo>
                  <a:pt x="1001382" y="181076"/>
                </a:lnTo>
                <a:lnTo>
                  <a:pt x="1001382" y="190779"/>
                </a:lnTo>
                <a:lnTo>
                  <a:pt x="1006271" y="190779"/>
                </a:lnTo>
                <a:lnTo>
                  <a:pt x="1011148" y="185966"/>
                </a:lnTo>
                <a:lnTo>
                  <a:pt x="1016038" y="185966"/>
                </a:lnTo>
                <a:lnTo>
                  <a:pt x="1016038" y="181076"/>
                </a:lnTo>
                <a:close/>
              </a:path>
              <a:path w="1016635" h="812164">
                <a:moveTo>
                  <a:pt x="1016038" y="151561"/>
                </a:moveTo>
                <a:lnTo>
                  <a:pt x="1011148" y="146685"/>
                </a:lnTo>
                <a:lnTo>
                  <a:pt x="1006271" y="146685"/>
                </a:lnTo>
                <a:lnTo>
                  <a:pt x="1001382" y="151561"/>
                </a:lnTo>
                <a:lnTo>
                  <a:pt x="1001382" y="161544"/>
                </a:lnTo>
                <a:lnTo>
                  <a:pt x="1006271" y="161544"/>
                </a:lnTo>
                <a:lnTo>
                  <a:pt x="1011148" y="156451"/>
                </a:lnTo>
                <a:lnTo>
                  <a:pt x="1016038" y="156451"/>
                </a:lnTo>
                <a:lnTo>
                  <a:pt x="1016038" y="151561"/>
                </a:lnTo>
                <a:close/>
              </a:path>
              <a:path w="1016635" h="812164">
                <a:moveTo>
                  <a:pt x="1016038" y="122262"/>
                </a:moveTo>
                <a:lnTo>
                  <a:pt x="1011148" y="117373"/>
                </a:lnTo>
                <a:lnTo>
                  <a:pt x="1006271" y="117373"/>
                </a:lnTo>
                <a:lnTo>
                  <a:pt x="1001382" y="122262"/>
                </a:lnTo>
                <a:lnTo>
                  <a:pt x="1001382" y="132029"/>
                </a:lnTo>
                <a:lnTo>
                  <a:pt x="1006271" y="132029"/>
                </a:lnTo>
                <a:lnTo>
                  <a:pt x="1011148" y="127139"/>
                </a:lnTo>
                <a:lnTo>
                  <a:pt x="1016038" y="127139"/>
                </a:lnTo>
                <a:lnTo>
                  <a:pt x="1016038" y="122262"/>
                </a:lnTo>
                <a:close/>
              </a:path>
              <a:path w="1016635" h="812164">
                <a:moveTo>
                  <a:pt x="1016038" y="92951"/>
                </a:moveTo>
                <a:lnTo>
                  <a:pt x="1011148" y="88061"/>
                </a:lnTo>
                <a:lnTo>
                  <a:pt x="1006271" y="88061"/>
                </a:lnTo>
                <a:lnTo>
                  <a:pt x="1001382" y="92951"/>
                </a:lnTo>
                <a:lnTo>
                  <a:pt x="1001382" y="102717"/>
                </a:lnTo>
                <a:lnTo>
                  <a:pt x="1006271" y="102717"/>
                </a:lnTo>
                <a:lnTo>
                  <a:pt x="1011148" y="97828"/>
                </a:lnTo>
                <a:lnTo>
                  <a:pt x="1016038" y="97828"/>
                </a:lnTo>
                <a:lnTo>
                  <a:pt x="1016038" y="92951"/>
                </a:lnTo>
                <a:close/>
              </a:path>
              <a:path w="1016635" h="812164">
                <a:moveTo>
                  <a:pt x="1016038" y="63639"/>
                </a:moveTo>
                <a:lnTo>
                  <a:pt x="1011148" y="58750"/>
                </a:lnTo>
                <a:lnTo>
                  <a:pt x="1006271" y="58750"/>
                </a:lnTo>
                <a:lnTo>
                  <a:pt x="1001382" y="63639"/>
                </a:lnTo>
                <a:lnTo>
                  <a:pt x="1001382" y="73406"/>
                </a:lnTo>
                <a:lnTo>
                  <a:pt x="1006271" y="73406"/>
                </a:lnTo>
                <a:lnTo>
                  <a:pt x="1011148" y="68529"/>
                </a:lnTo>
                <a:lnTo>
                  <a:pt x="1016038" y="68529"/>
                </a:lnTo>
                <a:lnTo>
                  <a:pt x="1016038" y="63639"/>
                </a:lnTo>
                <a:close/>
              </a:path>
              <a:path w="1016635" h="812164">
                <a:moveTo>
                  <a:pt x="1016038" y="34201"/>
                </a:moveTo>
                <a:lnTo>
                  <a:pt x="1011148" y="29311"/>
                </a:lnTo>
                <a:lnTo>
                  <a:pt x="1006271" y="29311"/>
                </a:lnTo>
                <a:lnTo>
                  <a:pt x="1001382" y="34201"/>
                </a:lnTo>
                <a:lnTo>
                  <a:pt x="1001382" y="43967"/>
                </a:lnTo>
                <a:lnTo>
                  <a:pt x="1006271" y="43967"/>
                </a:lnTo>
                <a:lnTo>
                  <a:pt x="1011148" y="39077"/>
                </a:lnTo>
                <a:lnTo>
                  <a:pt x="1016038" y="39077"/>
                </a:lnTo>
                <a:lnTo>
                  <a:pt x="1016038" y="34201"/>
                </a:lnTo>
                <a:close/>
              </a:path>
              <a:path w="1016635" h="812164">
                <a:moveTo>
                  <a:pt x="1016038" y="4889"/>
                </a:moveTo>
                <a:lnTo>
                  <a:pt x="1011148" y="0"/>
                </a:lnTo>
                <a:lnTo>
                  <a:pt x="1006271" y="0"/>
                </a:lnTo>
                <a:lnTo>
                  <a:pt x="1001382" y="4889"/>
                </a:lnTo>
                <a:lnTo>
                  <a:pt x="1001382" y="14655"/>
                </a:lnTo>
                <a:lnTo>
                  <a:pt x="1006271" y="14655"/>
                </a:lnTo>
                <a:lnTo>
                  <a:pt x="1011148" y="9766"/>
                </a:lnTo>
                <a:lnTo>
                  <a:pt x="1016038" y="9766"/>
                </a:lnTo>
                <a:lnTo>
                  <a:pt x="1016038" y="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4831" y="3373491"/>
            <a:ext cx="110489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latin typeface="Courier New"/>
                <a:cs typeface="Courier New"/>
              </a:rPr>
              <a:t>y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7220" y="3886969"/>
            <a:ext cx="746125" cy="59118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460"/>
              </a:lnSpc>
              <a:spcBef>
                <a:spcPts val="200"/>
              </a:spcBef>
            </a:pPr>
            <a:r>
              <a:rPr dirty="0" sz="1250" spc="5">
                <a:latin typeface="Times New Roman"/>
                <a:cs typeface="Times New Roman"/>
              </a:rPr>
              <a:t>Java 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C</a:t>
            </a:r>
            <a:r>
              <a:rPr dirty="0" sz="1250" spc="20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o</a:t>
            </a:r>
            <a:r>
              <a:rPr dirty="0" sz="1250" spc="5">
                <a:latin typeface="Times New Roman"/>
                <a:cs typeface="Times New Roman"/>
              </a:rPr>
              <a:t>r</a:t>
            </a:r>
            <a:r>
              <a:rPr dirty="0" sz="1250" spc="25">
                <a:latin typeface="Times New Roman"/>
                <a:cs typeface="Times New Roman"/>
              </a:rPr>
              <a:t>d</a:t>
            </a:r>
            <a:r>
              <a:rPr dirty="0" sz="1250" spc="-5">
                <a:latin typeface="Times New Roman"/>
                <a:cs typeface="Times New Roman"/>
              </a:rPr>
              <a:t>i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15">
                <a:latin typeface="Times New Roman"/>
                <a:cs typeface="Times New Roman"/>
              </a:rPr>
              <a:t>a</a:t>
            </a:r>
            <a:r>
              <a:rPr dirty="0" sz="1250" spc="30">
                <a:latin typeface="Times New Roman"/>
                <a:cs typeface="Times New Roman"/>
              </a:rPr>
              <a:t>t</a:t>
            </a:r>
            <a:r>
              <a:rPr dirty="0" sz="1250" spc="5">
                <a:latin typeface="Times New Roman"/>
                <a:cs typeface="Times New Roman"/>
              </a:rPr>
              <a:t>e  </a:t>
            </a:r>
            <a:r>
              <a:rPr dirty="0" sz="1250" spc="5"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94681" y="2564138"/>
            <a:ext cx="3092450" cy="2260600"/>
            <a:chOff x="4994681" y="2564138"/>
            <a:chExt cx="3092450" cy="2260600"/>
          </a:xfrm>
        </p:grpSpPr>
        <p:sp>
          <p:nvSpPr>
            <p:cNvPr id="17" name="object 17"/>
            <p:cNvSpPr/>
            <p:nvPr/>
          </p:nvSpPr>
          <p:spPr>
            <a:xfrm>
              <a:off x="4994681" y="3601202"/>
              <a:ext cx="2990215" cy="0"/>
            </a:xfrm>
            <a:custGeom>
              <a:avLst/>
              <a:gdLst/>
              <a:ahLst/>
              <a:cxnLst/>
              <a:rect l="l" t="t" r="r" b="b"/>
              <a:pathLst>
                <a:path w="2990215" h="0">
                  <a:moveTo>
                    <a:pt x="2989608" y="0"/>
                  </a:moveTo>
                  <a:lnTo>
                    <a:pt x="0" y="0"/>
                  </a:lnTo>
                </a:path>
              </a:pathLst>
            </a:custGeom>
            <a:ln w="146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25695" y="3523114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0"/>
                  </a:moveTo>
                  <a:lnTo>
                    <a:pt x="48828" y="78088"/>
                  </a:lnTo>
                  <a:lnTo>
                    <a:pt x="0" y="161333"/>
                  </a:lnTo>
                  <a:lnTo>
                    <a:pt x="161338" y="78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35807" y="2657084"/>
              <a:ext cx="0" cy="2167255"/>
            </a:xfrm>
            <a:custGeom>
              <a:avLst/>
              <a:gdLst/>
              <a:ahLst/>
              <a:cxnLst/>
              <a:rect l="l" t="t" r="r" b="b"/>
              <a:pathLst>
                <a:path w="0" h="2167254">
                  <a:moveTo>
                    <a:pt x="0" y="0"/>
                  </a:moveTo>
                  <a:lnTo>
                    <a:pt x="0" y="2167211"/>
                  </a:lnTo>
                </a:path>
              </a:pathLst>
            </a:custGeom>
            <a:ln w="14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57682" y="2564138"/>
              <a:ext cx="161290" cy="156845"/>
            </a:xfrm>
            <a:custGeom>
              <a:avLst/>
              <a:gdLst/>
              <a:ahLst/>
              <a:cxnLst/>
              <a:rect l="l" t="t" r="r" b="b"/>
              <a:pathLst>
                <a:path w="161290" h="156844">
                  <a:moveTo>
                    <a:pt x="78125" y="0"/>
                  </a:moveTo>
                  <a:lnTo>
                    <a:pt x="0" y="156583"/>
                  </a:lnTo>
                  <a:lnTo>
                    <a:pt x="78125" y="107600"/>
                  </a:lnTo>
                  <a:lnTo>
                    <a:pt x="161135" y="156583"/>
                  </a:lnTo>
                  <a:lnTo>
                    <a:pt x="78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458819" y="3691408"/>
            <a:ext cx="4616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X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13954" y="3828216"/>
            <a:ext cx="899794" cy="58674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ct val="96300"/>
              </a:lnSpc>
              <a:spcBef>
                <a:spcPts val="175"/>
              </a:spcBef>
            </a:pPr>
            <a:r>
              <a:rPr dirty="0" sz="1250" spc="10">
                <a:latin typeface="Times New Roman"/>
                <a:cs typeface="Times New Roman"/>
              </a:rPr>
              <a:t>C</a:t>
            </a:r>
            <a:r>
              <a:rPr dirty="0" sz="1250" spc="20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25">
                <a:latin typeface="Times New Roman"/>
                <a:cs typeface="Times New Roman"/>
              </a:rPr>
              <a:t>v</a:t>
            </a:r>
            <a:r>
              <a:rPr dirty="0" sz="1250" spc="15">
                <a:latin typeface="Times New Roman"/>
                <a:cs typeface="Times New Roman"/>
              </a:rPr>
              <a:t>e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-5">
                <a:latin typeface="Times New Roman"/>
                <a:cs typeface="Times New Roman"/>
              </a:rPr>
              <a:t>t</a:t>
            </a:r>
            <a:r>
              <a:rPr dirty="0" sz="1250" spc="30">
                <a:latin typeface="Times New Roman"/>
                <a:cs typeface="Times New Roman"/>
              </a:rPr>
              <a:t>i</a:t>
            </a:r>
            <a:r>
              <a:rPr dirty="0" sz="1250" spc="25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15">
                <a:latin typeface="Times New Roman"/>
                <a:cs typeface="Times New Roman"/>
              </a:rPr>
              <a:t>a</a:t>
            </a:r>
            <a:r>
              <a:rPr dirty="0" sz="1250" spc="5">
                <a:latin typeface="Times New Roman"/>
                <a:cs typeface="Times New Roman"/>
              </a:rPr>
              <a:t>l  </a:t>
            </a:r>
            <a:r>
              <a:rPr dirty="0" sz="1250" spc="5">
                <a:latin typeface="Times New Roman"/>
                <a:cs typeface="Times New Roman"/>
              </a:rPr>
              <a:t>Coordinate 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7053" y="3618001"/>
            <a:ext cx="5353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">
                <a:latin typeface="Courier New"/>
                <a:cs typeface="Courier New"/>
              </a:rPr>
              <a:t>(0,</a:t>
            </a:r>
            <a:r>
              <a:rPr dirty="0" sz="1100" spc="-60">
                <a:latin typeface="Courier New"/>
                <a:cs typeface="Courier New"/>
              </a:rPr>
              <a:t> </a:t>
            </a:r>
            <a:r>
              <a:rPr dirty="0" sz="1100" spc="15">
                <a:latin typeface="Courier New"/>
                <a:cs typeface="Courier New"/>
              </a:rPr>
              <a:t>0)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03910" y="2629717"/>
            <a:ext cx="46228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Y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56261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ShowCircle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0537" y="315468"/>
            <a:ext cx="56229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he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Courier New"/>
                <a:cs typeface="Courier New"/>
              </a:rPr>
              <a:t>KeyCode</a:t>
            </a:r>
            <a:r>
              <a:rPr dirty="0" sz="4200" spc="-1420" b="0">
                <a:latin typeface="Courier New"/>
                <a:cs typeface="Courier New"/>
              </a:rPr>
              <a:t> </a:t>
            </a:r>
            <a:r>
              <a:rPr dirty="0" b="0">
                <a:latin typeface="Times New Roman"/>
                <a:cs typeface="Times New Roman"/>
              </a:rPr>
              <a:t>Const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nts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792" y="1580444"/>
            <a:ext cx="8806032" cy="3746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133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368" y="393699"/>
            <a:ext cx="7560945" cy="1220470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2927350" marR="5080" indent="-2914650">
              <a:lnSpc>
                <a:spcPts val="4610"/>
              </a:lnSpc>
              <a:spcBef>
                <a:spcPts val="385"/>
              </a:spcBef>
            </a:pPr>
            <a:r>
              <a:rPr dirty="0" sz="4000" spc="-5" b="0">
                <a:latin typeface="Times New Roman"/>
                <a:cs typeface="Times New Roman"/>
              </a:rPr>
              <a:t>Example: Control</a:t>
            </a:r>
            <a:r>
              <a:rPr dirty="0" sz="400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Circle with</a:t>
            </a:r>
            <a:r>
              <a:rPr dirty="0" sz="4000" b="0">
                <a:latin typeface="Times New Roman"/>
                <a:cs typeface="Times New Roman"/>
              </a:rPr>
              <a:t> Mouse </a:t>
            </a:r>
            <a:r>
              <a:rPr dirty="0" sz="4000" spc="-98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and Key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0200" y="3238500"/>
            <a:ext cx="37338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3655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265"/>
              </a:spcBef>
            </a:pPr>
            <a:r>
              <a:rPr dirty="0" sz="2000" spc="-10">
                <a:latin typeface="Times New Roman"/>
                <a:cs typeface="Times New Roman"/>
              </a:rPr>
              <a:t>ControlCircleWithMouseAndKey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505" y="120395"/>
            <a:ext cx="73933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Listeners for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Observable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010919"/>
            <a:ext cx="8672195" cy="406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90">
                <a:latin typeface="Times New Roman"/>
                <a:cs typeface="Times New Roman"/>
              </a:rPr>
              <a:t>You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can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add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listener to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process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value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change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an observable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object.</a:t>
            </a:r>
            <a:endParaRPr sz="2500">
              <a:latin typeface="Times New Roman"/>
              <a:cs typeface="Times New Roman"/>
            </a:endParaRPr>
          </a:p>
          <a:p>
            <a:pPr marL="355600" marR="118110" indent="-342900">
              <a:lnSpc>
                <a:spcPct val="100000"/>
              </a:lnSpc>
              <a:spcBef>
                <a:spcPts val="6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An </a:t>
            </a:r>
            <a:r>
              <a:rPr dirty="0" sz="2500">
                <a:latin typeface="Times New Roman"/>
                <a:cs typeface="Times New Roman"/>
              </a:rPr>
              <a:t>instance of </a:t>
            </a:r>
            <a:r>
              <a:rPr dirty="0" sz="2500" b="1">
                <a:latin typeface="Times New Roman"/>
                <a:cs typeface="Times New Roman"/>
              </a:rPr>
              <a:t>Observable </a:t>
            </a:r>
            <a:r>
              <a:rPr dirty="0" sz="2500">
                <a:latin typeface="Times New Roman"/>
                <a:cs typeface="Times New Roman"/>
              </a:rPr>
              <a:t>is </a:t>
            </a:r>
            <a:r>
              <a:rPr dirty="0" sz="2500" spc="-5">
                <a:latin typeface="Times New Roman"/>
                <a:cs typeface="Times New Roman"/>
              </a:rPr>
              <a:t>known </a:t>
            </a:r>
            <a:r>
              <a:rPr dirty="0" sz="2500">
                <a:latin typeface="Times New Roman"/>
                <a:cs typeface="Times New Roman"/>
              </a:rPr>
              <a:t>as an </a:t>
            </a:r>
            <a:r>
              <a:rPr dirty="0" sz="2500" i="1">
                <a:latin typeface="Times New Roman"/>
                <a:cs typeface="Times New Roman"/>
              </a:rPr>
              <a:t>observable object</a:t>
            </a:r>
            <a:r>
              <a:rPr dirty="0" sz="2500">
                <a:latin typeface="Times New Roman"/>
                <a:cs typeface="Times New Roman"/>
              </a:rPr>
              <a:t>, 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which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contains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addListener(InvalidationListener</a:t>
            </a:r>
            <a:r>
              <a:rPr dirty="0" sz="2500" spc="-5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listener) </a:t>
            </a:r>
            <a:r>
              <a:rPr dirty="0" sz="2500" spc="-610" b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method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for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adding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</a:t>
            </a:r>
            <a:r>
              <a:rPr dirty="0" sz="2500" spc="-15">
                <a:latin typeface="Times New Roman"/>
                <a:cs typeface="Times New Roman"/>
              </a:rPr>
              <a:t>listener.</a:t>
            </a:r>
            <a:r>
              <a:rPr dirty="0" sz="250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Once </a:t>
            </a:r>
            <a:r>
              <a:rPr dirty="0" sz="2500">
                <a:latin typeface="Times New Roman"/>
                <a:cs typeface="Times New Roman"/>
              </a:rPr>
              <a:t>the value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 changed in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20">
                <a:latin typeface="Times New Roman"/>
                <a:cs typeface="Times New Roman"/>
              </a:rPr>
              <a:t>property,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listener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 notified.</a:t>
            </a:r>
            <a:endParaRPr sz="2500">
              <a:latin typeface="Times New Roman"/>
              <a:cs typeface="Times New Roman"/>
            </a:endParaRPr>
          </a:p>
          <a:p>
            <a:pPr marL="355600" marR="199390" indent="-342900">
              <a:lnSpc>
                <a:spcPct val="100000"/>
              </a:lnSpc>
              <a:spcBef>
                <a:spcPts val="600"/>
              </a:spcBef>
              <a:buSzPct val="76000"/>
              <a:buFont typeface="Wingdings"/>
              <a:buChar char="■"/>
              <a:tabLst>
                <a:tab pos="428625" algn="l"/>
                <a:tab pos="429259" algn="l"/>
              </a:tabLst>
            </a:pPr>
            <a:r>
              <a:rPr dirty="0"/>
              <a:t>	</a:t>
            </a:r>
            <a:r>
              <a:rPr dirty="0" sz="2500" spc="-5">
                <a:latin typeface="Times New Roman"/>
                <a:cs typeface="Times New Roman"/>
              </a:rPr>
              <a:t>The </a:t>
            </a:r>
            <a:r>
              <a:rPr dirty="0" sz="2500">
                <a:latin typeface="Times New Roman"/>
                <a:cs typeface="Times New Roman"/>
              </a:rPr>
              <a:t>listener class should implement the </a:t>
            </a:r>
            <a:r>
              <a:rPr dirty="0" sz="2500" b="1">
                <a:latin typeface="Times New Roman"/>
                <a:cs typeface="Times New Roman"/>
              </a:rPr>
              <a:t>InvalidationListener 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interface, </a:t>
            </a:r>
            <a:r>
              <a:rPr dirty="0" sz="2500" spc="-5">
                <a:latin typeface="Times New Roman"/>
                <a:cs typeface="Times New Roman"/>
              </a:rPr>
              <a:t>which </a:t>
            </a:r>
            <a:r>
              <a:rPr dirty="0" sz="2500">
                <a:latin typeface="Times New Roman"/>
                <a:cs typeface="Times New Roman"/>
              </a:rPr>
              <a:t>uses the </a:t>
            </a:r>
            <a:r>
              <a:rPr dirty="0" sz="2500" b="1">
                <a:latin typeface="Times New Roman"/>
                <a:cs typeface="Times New Roman"/>
              </a:rPr>
              <a:t>invalidated(Observable o) </a:t>
            </a:r>
            <a:r>
              <a:rPr dirty="0" sz="2500">
                <a:latin typeface="Times New Roman"/>
                <a:cs typeface="Times New Roman"/>
              </a:rPr>
              <a:t>method to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handle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property value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change.</a:t>
            </a: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>
                <a:latin typeface="Times New Roman"/>
                <a:cs typeface="Times New Roman"/>
              </a:rPr>
              <a:t>Every</a:t>
            </a:r>
            <a:r>
              <a:rPr dirty="0" sz="2500" spc="-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binding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property</a:t>
            </a:r>
            <a:r>
              <a:rPr dirty="0" sz="2500" spc="-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an</a:t>
            </a:r>
            <a:r>
              <a:rPr dirty="0" sz="2500" spc="-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instance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of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Observable</a:t>
            </a:r>
            <a:r>
              <a:rPr dirty="0" sz="2500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1900" y="5334000"/>
            <a:ext cx="2843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ObservablePropertyDemo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1900" y="5867400"/>
            <a:ext cx="2843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DisplayResizableClock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Animation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088643"/>
            <a:ext cx="7379970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5">
                <a:latin typeface="Times New Roman"/>
                <a:cs typeface="Times New Roman"/>
              </a:rPr>
              <a:t>JavaFX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provides the </a:t>
            </a:r>
            <a:r>
              <a:rPr dirty="0" sz="2800" b="1">
                <a:latin typeface="Times New Roman"/>
                <a:cs typeface="Times New Roman"/>
              </a:rPr>
              <a:t>Animation</a:t>
            </a:r>
            <a:r>
              <a:rPr dirty="0" sz="2800" spc="10" b="1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with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core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functionality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animations.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44" y="2218794"/>
            <a:ext cx="9047693" cy="32748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136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3667" y="7619"/>
            <a:ext cx="32969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 b="0">
                <a:latin typeface="Times New Roman"/>
                <a:cs typeface="Times New Roman"/>
              </a:rPr>
              <a:t>PathTransition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0" y="1254310"/>
            <a:ext cx="9120598" cy="34291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29200" y="5808662"/>
            <a:ext cx="255778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302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260"/>
              </a:spcBef>
            </a:pPr>
            <a:r>
              <a:rPr dirty="0" sz="2000" spc="-5">
                <a:latin typeface="Times New Roman"/>
                <a:cs typeface="Times New Roman"/>
              </a:rPr>
              <a:t>FlagRisingAnimation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29200" y="5303837"/>
            <a:ext cx="25654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175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250"/>
              </a:spcBef>
            </a:pPr>
            <a:r>
              <a:rPr dirty="0" sz="2000" spc="-10">
                <a:latin typeface="Times New Roman"/>
                <a:cs typeface="Times New Roman"/>
              </a:rPr>
              <a:t>PathTransitionDemo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628" y="7619"/>
            <a:ext cx="33889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 b="0">
                <a:latin typeface="Times New Roman"/>
                <a:cs typeface="Times New Roman"/>
              </a:rPr>
              <a:t>FadeTransition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936243"/>
            <a:ext cx="764349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FadeTransition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animates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change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opacity in</a:t>
            </a:r>
            <a:r>
              <a:rPr dirty="0" sz="2800">
                <a:latin typeface="Times New Roman"/>
                <a:cs typeface="Times New Roman"/>
              </a:rPr>
              <a:t> 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node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over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given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time.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07" y="2005949"/>
            <a:ext cx="9051198" cy="3495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27600" y="5867400"/>
            <a:ext cx="24384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latin typeface="Times New Roman"/>
                <a:cs typeface="Times New Roman"/>
              </a:rPr>
              <a:t>FadeTransitionDemo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138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0254" y="7619"/>
            <a:ext cx="2024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im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088643"/>
            <a:ext cx="8424545" cy="32715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75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 spc="-20" b="1">
                <a:latin typeface="Times New Roman"/>
                <a:cs typeface="Times New Roman"/>
              </a:rPr>
              <a:t>PathTransition</a:t>
            </a:r>
            <a:r>
              <a:rPr dirty="0" sz="2800" spc="1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FadeTransition</a:t>
            </a:r>
            <a:r>
              <a:rPr dirty="0" sz="2800" spc="20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define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specialized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animations.</a:t>
            </a:r>
            <a:endParaRPr sz="2800">
              <a:latin typeface="Times New Roman"/>
              <a:cs typeface="Times New Roman"/>
            </a:endParaRPr>
          </a:p>
          <a:p>
            <a:pPr marL="469900" marR="1186815" indent="-457200">
              <a:lnSpc>
                <a:spcPct val="101400"/>
              </a:lnSpc>
              <a:spcBef>
                <a:spcPts val="600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10" b="1">
                <a:latin typeface="Times New Roman"/>
                <a:cs typeface="Times New Roman"/>
              </a:rPr>
              <a:t>Timeline </a:t>
            </a:r>
            <a:r>
              <a:rPr dirty="0" sz="2800" spc="-10">
                <a:latin typeface="Times New Roman"/>
                <a:cs typeface="Times New Roman"/>
              </a:rPr>
              <a:t>class can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used to </a:t>
            </a:r>
            <a:r>
              <a:rPr dirty="0" sz="2800">
                <a:latin typeface="Times New Roman"/>
                <a:cs typeface="Times New Roman"/>
              </a:rPr>
              <a:t>program </a:t>
            </a:r>
            <a:r>
              <a:rPr dirty="0" sz="2800" spc="-5">
                <a:latin typeface="Times New Roman"/>
                <a:cs typeface="Times New Roman"/>
              </a:rPr>
              <a:t>any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animation using </a:t>
            </a:r>
            <a:r>
              <a:rPr dirty="0" sz="2800">
                <a:latin typeface="Times New Roman"/>
                <a:cs typeface="Times New Roman"/>
              </a:rPr>
              <a:t>one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or more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KeyFrame</a:t>
            </a:r>
            <a:r>
              <a:rPr dirty="0" sz="2800" spc="-5">
                <a:latin typeface="Times New Roman"/>
                <a:cs typeface="Times New Roman"/>
              </a:rPr>
              <a:t>s.</a:t>
            </a:r>
            <a:endParaRPr sz="2800">
              <a:latin typeface="Times New Roman"/>
              <a:cs typeface="Times New Roman"/>
            </a:endParaRPr>
          </a:p>
          <a:p>
            <a:pPr marL="469900" marR="91440" indent="-457200">
              <a:lnSpc>
                <a:spcPts val="3310"/>
              </a:lnSpc>
              <a:spcBef>
                <a:spcPts val="775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 spc="-5">
                <a:latin typeface="Times New Roman"/>
                <a:cs typeface="Times New Roman"/>
              </a:rPr>
              <a:t>Each </a:t>
            </a:r>
            <a:r>
              <a:rPr dirty="0" sz="2800" spc="-5" b="1">
                <a:latin typeface="Times New Roman"/>
                <a:cs typeface="Times New Roman"/>
              </a:rPr>
              <a:t>KeyFrame </a:t>
            </a:r>
            <a:r>
              <a:rPr dirty="0" sz="2800" spc="-5">
                <a:latin typeface="Times New Roman"/>
                <a:cs typeface="Times New Roman"/>
              </a:rPr>
              <a:t>is </a:t>
            </a:r>
            <a:r>
              <a:rPr dirty="0" sz="2800" spc="-10">
                <a:latin typeface="Times New Roman"/>
                <a:cs typeface="Times New Roman"/>
              </a:rPr>
              <a:t>executed </a:t>
            </a:r>
            <a:r>
              <a:rPr dirty="0" sz="2800" spc="-5">
                <a:latin typeface="Times New Roman"/>
                <a:cs typeface="Times New Roman"/>
              </a:rPr>
              <a:t>sequentially at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specified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time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interval.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45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 spc="-10" b="1">
                <a:latin typeface="Times New Roman"/>
                <a:cs typeface="Times New Roman"/>
              </a:rPr>
              <a:t>Timeline</a:t>
            </a:r>
            <a:r>
              <a:rPr dirty="0" sz="2800" spc="-2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inherits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from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Animation</a:t>
            </a:r>
            <a:r>
              <a:rPr dirty="0" sz="280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949" y="7619"/>
            <a:ext cx="38601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imes New Roman"/>
                <a:cs typeface="Times New Roman"/>
              </a:rPr>
              <a:t>Clo</a:t>
            </a:r>
            <a:r>
              <a:rPr dirty="0" spc="-5" b="0">
                <a:latin typeface="Times New Roman"/>
                <a:cs typeface="Times New Roman"/>
              </a:rPr>
              <a:t>c</a:t>
            </a:r>
            <a:r>
              <a:rPr dirty="0" b="0">
                <a:latin typeface="Times New Roman"/>
                <a:cs typeface="Times New Roman"/>
              </a:rPr>
              <a:t>k</a:t>
            </a:r>
            <a:r>
              <a:rPr dirty="0" spc="-24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nim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112" y="1454150"/>
            <a:ext cx="3024187" cy="3276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5287" y="5715000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1559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ClockAnimation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140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85" y="2371920"/>
            <a:ext cx="6155936" cy="40940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7631" y="7619"/>
            <a:ext cx="64090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32425" algn="l"/>
              </a:tabLst>
            </a:pPr>
            <a:r>
              <a:rPr dirty="0" spc="-5">
                <a:latin typeface="Times New Roman"/>
                <a:cs typeface="Times New Roman"/>
              </a:rPr>
              <a:t>C</a:t>
            </a:r>
            <a:r>
              <a:rPr dirty="0">
                <a:latin typeface="Times New Roman"/>
                <a:cs typeface="Times New Roman"/>
              </a:rPr>
              <a:t>ase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>
                <a:latin typeface="Times New Roman"/>
                <a:cs typeface="Times New Roman"/>
              </a:rPr>
              <a:t>udy: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Boun</a:t>
            </a:r>
            <a:r>
              <a:rPr dirty="0" spc="-5">
                <a:latin typeface="Times New Roman"/>
                <a:cs typeface="Times New Roman"/>
              </a:rPr>
              <a:t>c</a:t>
            </a:r>
            <a:r>
              <a:rPr dirty="0">
                <a:latin typeface="Times New Roman"/>
                <a:cs typeface="Times New Roman"/>
              </a:rPr>
              <a:t>ing	Ball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914400"/>
            <a:ext cx="2382837" cy="1295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3525" y="914400"/>
            <a:ext cx="2381250" cy="1295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0" y="914400"/>
            <a:ext cx="2382837" cy="1295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24400" y="5881687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3020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260"/>
              </a:spcBef>
            </a:pPr>
            <a:r>
              <a:rPr dirty="0" sz="2000" spc="-5">
                <a:latin typeface="Times New Roman"/>
                <a:cs typeface="Times New Roman"/>
              </a:rPr>
              <a:t>BounceBallControl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62300" y="5897562"/>
            <a:ext cx="14097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BallPane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86" y="446532"/>
            <a:ext cx="3375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" y="1447800"/>
            <a:ext cx="3708400" cy="3975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55340" y="1304035"/>
            <a:ext cx="5532120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38354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and set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its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properties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 </a:t>
            </a:r>
            <a:r>
              <a:rPr dirty="0" sz="2400" spc="-15" b="1">
                <a:latin typeface="Calibri"/>
                <a:cs typeface="Calibri"/>
              </a:rPr>
              <a:t>circle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circle.setCenterX(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circle.setCenterY(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circle.setRadius(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circle.setStroke(Color.</a:t>
            </a:r>
            <a:r>
              <a:rPr dirty="0" sz="2400" spc="-20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400" spc="-20" b="1">
                <a:latin typeface="Calibri"/>
                <a:cs typeface="Calibri"/>
              </a:rPr>
              <a:t>)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spc="-10" b="1">
                <a:latin typeface="Calibri"/>
                <a:cs typeface="Calibri"/>
              </a:rPr>
              <a:t>circle.setFill(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null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to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hold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86" y="446532"/>
            <a:ext cx="3375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41" y="1532635"/>
            <a:ext cx="8074659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and set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its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285750" marR="3515360">
              <a:lnSpc>
                <a:spcPct val="1008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  <a:tabLst>
                <a:tab pos="2461260" algn="l"/>
                <a:tab pos="3966845" algn="l"/>
              </a:tabLst>
            </a:pPr>
            <a:r>
              <a:rPr dirty="0" sz="2400" spc="-5" b="1">
                <a:latin typeface="Calibri"/>
                <a:cs typeface="Calibri"/>
              </a:rPr>
              <a:t>pane.	().add(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096645" marR="2479675" indent="-811530">
              <a:lnSpc>
                <a:spcPts val="2900"/>
              </a:lnSpc>
              <a:spcBef>
                <a:spcPts val="80"/>
              </a:spcBef>
              <a:tabLst>
                <a:tab pos="4187825" algn="l"/>
              </a:tabLst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and place it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b="1">
                <a:latin typeface="Calibri"/>
                <a:cs typeface="Calibri"/>
              </a:rPr>
              <a:t> =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	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  <a:tabLst>
                <a:tab pos="4754880" algn="l"/>
              </a:tabLst>
            </a:pPr>
            <a:r>
              <a:rPr dirty="0" sz="2400" spc="-5" b="1">
                <a:latin typeface="Calibri"/>
                <a:cs typeface="Calibri"/>
              </a:rPr>
              <a:t>primaryStage.setTitle(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ts val="2810"/>
              </a:lnSpc>
              <a:spcBef>
                <a:spcPts val="175"/>
              </a:spcBef>
              <a:tabLst>
                <a:tab pos="3997960" algn="l"/>
              </a:tabLst>
            </a:pPr>
            <a:r>
              <a:rPr dirty="0" sz="2400" spc="-5" b="1">
                <a:latin typeface="Calibri"/>
                <a:cs typeface="Calibri"/>
              </a:rPr>
              <a:t>primaryStage.setScene(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stage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5861" y="7619"/>
            <a:ext cx="42322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3895" algn="l"/>
              </a:tabLst>
            </a:pPr>
            <a:r>
              <a:rPr dirty="0" b="0">
                <a:latin typeface="Times New Roman"/>
                <a:cs typeface="Times New Roman"/>
              </a:rPr>
              <a:t>Binding	</a:t>
            </a:r>
            <a:r>
              <a:rPr dirty="0" spc="-5" b="0">
                <a:latin typeface="Times New Roman"/>
                <a:cs typeface="Times New Roman"/>
              </a:rPr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783843"/>
            <a:ext cx="8439785" cy="58248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448945" indent="-342900">
              <a:lnSpc>
                <a:spcPct val="99600"/>
              </a:lnSpc>
              <a:spcBef>
                <a:spcPts val="11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JavaFX introduces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new concept </a:t>
            </a:r>
            <a:r>
              <a:rPr dirty="0" sz="2800" spc="-10">
                <a:latin typeface="Times New Roman"/>
                <a:cs typeface="Times New Roman"/>
              </a:rPr>
              <a:t>called </a:t>
            </a:r>
            <a:r>
              <a:rPr dirty="0" sz="2800" b="1">
                <a:latin typeface="Times New Roman"/>
                <a:cs typeface="Times New Roman"/>
              </a:rPr>
              <a:t>binding 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property </a:t>
            </a:r>
            <a:r>
              <a:rPr dirty="0" sz="2800" spc="-5">
                <a:latin typeface="Times New Roman"/>
                <a:cs typeface="Times New Roman"/>
              </a:rPr>
              <a:t>that enables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 b="1" i="1">
                <a:latin typeface="Times New Roman"/>
                <a:cs typeface="Times New Roman"/>
              </a:rPr>
              <a:t>target object </a:t>
            </a:r>
            <a:r>
              <a:rPr dirty="0" sz="2800" spc="-5">
                <a:latin typeface="Times New Roman"/>
                <a:cs typeface="Times New Roman"/>
              </a:rPr>
              <a:t>to </a:t>
            </a:r>
            <a:r>
              <a:rPr dirty="0" sz="2800">
                <a:latin typeface="Times New Roman"/>
                <a:cs typeface="Times New Roman"/>
              </a:rPr>
              <a:t>be bound </a:t>
            </a:r>
            <a:r>
              <a:rPr dirty="0" sz="2800" spc="-5">
                <a:latin typeface="Times New Roman"/>
                <a:cs typeface="Times New Roman"/>
              </a:rPr>
              <a:t>to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source</a:t>
            </a:r>
            <a:r>
              <a:rPr dirty="0" sz="2800" spc="-1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object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865505" indent="-342900">
              <a:lnSpc>
                <a:spcPts val="3310"/>
              </a:lnSpc>
              <a:spcBef>
                <a:spcPts val="68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If </a:t>
            </a:r>
            <a:r>
              <a:rPr dirty="0" sz="2800" spc="-5">
                <a:latin typeface="Times New Roman"/>
                <a:cs typeface="Times New Roman"/>
              </a:rPr>
              <a:t>the value in the source object changes, the </a:t>
            </a:r>
            <a:r>
              <a:rPr dirty="0" sz="2800" spc="-15">
                <a:latin typeface="Times New Roman"/>
                <a:cs typeface="Times New Roman"/>
              </a:rPr>
              <a:t>target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property is also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changed </a:t>
            </a:r>
            <a:r>
              <a:rPr dirty="0" sz="2800" spc="-20">
                <a:latin typeface="Times New Roman"/>
                <a:cs typeface="Times New Roman"/>
              </a:rPr>
              <a:t>automatically.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target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object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simply </a:t>
            </a:r>
            <a:r>
              <a:rPr dirty="0" sz="2800" spc="-10">
                <a:latin typeface="Times New Roman"/>
                <a:cs typeface="Times New Roman"/>
              </a:rPr>
              <a:t>called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binding</a:t>
            </a:r>
            <a:r>
              <a:rPr dirty="0" sz="2800" spc="-5" b="1" i="1">
                <a:latin typeface="Times New Roman"/>
                <a:cs typeface="Times New Roman"/>
              </a:rPr>
              <a:t> object</a:t>
            </a:r>
            <a:r>
              <a:rPr dirty="0" sz="2800" spc="-10" b="1" i="1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or a</a:t>
            </a:r>
            <a:endParaRPr sz="2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dirty="0" sz="2800" b="1" i="1">
                <a:latin typeface="Times New Roman"/>
                <a:cs typeface="Times New Roman"/>
              </a:rPr>
              <a:t>binding</a:t>
            </a:r>
            <a:r>
              <a:rPr dirty="0" sz="2800" spc="-4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property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600"/>
              </a:lnSpc>
              <a:spcBef>
                <a:spcPts val="44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15">
                <a:latin typeface="Times New Roman"/>
                <a:cs typeface="Times New Roman"/>
              </a:rPr>
              <a:t>target </a:t>
            </a:r>
            <a:r>
              <a:rPr dirty="0" sz="2800" spc="-5">
                <a:latin typeface="Times New Roman"/>
                <a:cs typeface="Times New Roman"/>
              </a:rPr>
              <a:t>“listens” to the changes in the source and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automatically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updates itself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once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change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made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source.</a:t>
            </a:r>
            <a:endParaRPr sz="2800">
              <a:latin typeface="Times New Roman"/>
              <a:cs typeface="Times New Roman"/>
            </a:endParaRPr>
          </a:p>
          <a:p>
            <a:pPr marL="355600" marR="429259" indent="-342900">
              <a:lnSpc>
                <a:spcPct val="104299"/>
              </a:lnSpc>
              <a:spcBef>
                <a:spcPts val="31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15">
                <a:latin typeface="Times New Roman"/>
                <a:cs typeface="Times New Roman"/>
              </a:rPr>
              <a:t>target </a:t>
            </a:r>
            <a:r>
              <a:rPr dirty="0" sz="2800" spc="-5">
                <a:latin typeface="Times New Roman"/>
                <a:cs typeface="Times New Roman"/>
              </a:rPr>
              <a:t>binds with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source using the </a:t>
            </a:r>
            <a:r>
              <a:rPr dirty="0" sz="2800" spc="-5" b="1">
                <a:latin typeface="Calibri"/>
                <a:cs typeface="Calibri"/>
              </a:rPr>
              <a:t>bind </a:t>
            </a:r>
            <a:r>
              <a:rPr dirty="0" sz="2800" spc="-5">
                <a:latin typeface="Times New Roman"/>
                <a:cs typeface="Times New Roman"/>
              </a:rPr>
              <a:t>method as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follows: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25"/>
              </a:spcBef>
            </a:pPr>
            <a:r>
              <a:rPr dirty="0" sz="2400" spc="-10" b="1">
                <a:latin typeface="Calibri"/>
                <a:cs typeface="Calibri"/>
              </a:rPr>
              <a:t>target.bind(source);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6675" y="160019"/>
            <a:ext cx="13925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Circle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400" y="1474260"/>
            <a:ext cx="8888103" cy="31458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637" y="446532"/>
            <a:ext cx="6054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ShowCircleCentered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76400"/>
            <a:ext cx="2908300" cy="3441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1143000"/>
            <a:ext cx="5307288" cy="524203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637" y="446532"/>
            <a:ext cx="6054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ShowCircleCentered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39" y="1215644"/>
            <a:ext cx="5942965" cy="19367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-5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r>
              <a:rPr dirty="0" sz="1800" spc="10">
                <a:solidFill>
                  <a:srgbClr val="BBB52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Override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start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method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Application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class </a:t>
            </a:r>
            <a:r>
              <a:rPr dirty="0" sz="1800" spc="-39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1800" spc="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800" spc="-15">
                <a:latin typeface="Calibri"/>
                <a:cs typeface="Calibri"/>
              </a:rPr>
              <a:t>(Stage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primaryStage)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 marR="2577465">
              <a:lnSpc>
                <a:spcPts val="2180"/>
              </a:lnSpc>
              <a:spcBef>
                <a:spcPts val="45"/>
              </a:spcBef>
            </a:pP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pane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hold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1800" spc="-39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Pane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pane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Pane()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Calibri"/>
              <a:cs typeface="Calibri"/>
            </a:endParaRPr>
          </a:p>
          <a:p>
            <a:pPr marL="222250" marR="2152650">
              <a:lnSpc>
                <a:spcPts val="2090"/>
              </a:lnSpc>
            </a:pP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and set its properties </a:t>
            </a:r>
            <a:r>
              <a:rPr dirty="0" sz="1800" spc="-39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Circle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circle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Circle()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39" y="3157578"/>
            <a:ext cx="5963920" cy="27749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2065"/>
              </a:lnSpc>
            </a:pPr>
            <a:r>
              <a:rPr dirty="0" sz="1800" spc="-5">
                <a:latin typeface="Calibri"/>
                <a:cs typeface="Calibri"/>
              </a:rPr>
              <a:t>circle.centerXProperty().bind(pane.widthProperty().divide(</a:t>
            </a:r>
            <a:r>
              <a:rPr dirty="0" sz="1800" spc="-5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latin typeface="Calibri"/>
                <a:cs typeface="Calibri"/>
              </a:rPr>
              <a:t>))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639" y="3434685"/>
            <a:ext cx="6020435" cy="2819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2065"/>
              </a:lnSpc>
            </a:pPr>
            <a:r>
              <a:rPr dirty="0" sz="1800" spc="-5">
                <a:latin typeface="Calibri"/>
                <a:cs typeface="Calibri"/>
              </a:rPr>
              <a:t>circle.centerYProperty().bind(pane.heightProperty().divide(</a:t>
            </a:r>
            <a:r>
              <a:rPr dirty="0" sz="1800" spc="-5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latin typeface="Calibri"/>
                <a:cs typeface="Calibri"/>
              </a:rPr>
              <a:t>))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490" y="3678428"/>
            <a:ext cx="6170930" cy="27749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3423285">
              <a:lnSpc>
                <a:spcPct val="99400"/>
              </a:lnSpc>
              <a:spcBef>
                <a:spcPts val="110"/>
              </a:spcBef>
            </a:pPr>
            <a:r>
              <a:rPr dirty="0" sz="1800" spc="-5">
                <a:latin typeface="Calibri"/>
                <a:cs typeface="Calibri"/>
              </a:rPr>
              <a:t>circle.setRadius(</a:t>
            </a:r>
            <a:r>
              <a:rPr dirty="0" sz="1800" spc="-5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1800" spc="-5">
                <a:latin typeface="Calibri"/>
                <a:cs typeface="Calibri"/>
              </a:rPr>
              <a:t>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ci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cle</a:t>
            </a:r>
            <a:r>
              <a:rPr dirty="0" sz="1800" spc="-10">
                <a:latin typeface="Calibri"/>
                <a:cs typeface="Calibri"/>
              </a:rPr>
              <a:t>.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tSt</a:t>
            </a:r>
            <a:r>
              <a:rPr dirty="0" sz="1800" spc="-35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o</a:t>
            </a:r>
            <a:r>
              <a:rPr dirty="0" sz="1800" spc="-65"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e(Co</a:t>
            </a:r>
            <a:r>
              <a:rPr dirty="0" sz="1800" spc="-5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o</a:t>
            </a:r>
            <a:r>
              <a:rPr dirty="0" sz="1800" spc="-185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.</a:t>
            </a:r>
            <a:r>
              <a:rPr dirty="0" sz="1800" spc="-5" i="1">
                <a:solidFill>
                  <a:srgbClr val="9876AA"/>
                </a:solidFill>
                <a:latin typeface="Calibri"/>
                <a:cs typeface="Calibri"/>
              </a:rPr>
              <a:t>B</a:t>
            </a:r>
            <a:r>
              <a:rPr dirty="0" sz="1800" spc="5" i="1">
                <a:solidFill>
                  <a:srgbClr val="9876AA"/>
                </a:solidFill>
                <a:latin typeface="Calibri"/>
                <a:cs typeface="Calibri"/>
              </a:rPr>
              <a:t>L</a:t>
            </a:r>
            <a:r>
              <a:rPr dirty="0" sz="1800" spc="-50" i="1">
                <a:solidFill>
                  <a:srgbClr val="9876AA"/>
                </a:solidFill>
                <a:latin typeface="Calibri"/>
                <a:cs typeface="Calibri"/>
              </a:rPr>
              <a:t>A</a:t>
            </a:r>
            <a:r>
              <a:rPr dirty="0" sz="1800" spc="-5" i="1">
                <a:solidFill>
                  <a:srgbClr val="9876AA"/>
                </a:solidFill>
                <a:latin typeface="Calibri"/>
                <a:cs typeface="Calibri"/>
              </a:rPr>
              <a:t>C</a:t>
            </a:r>
            <a:r>
              <a:rPr dirty="0" sz="1800" i="1">
                <a:solidFill>
                  <a:srgbClr val="9876AA"/>
                </a:solidFill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)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800" spc="-15">
                <a:latin typeface="Calibri"/>
                <a:cs typeface="Calibri"/>
              </a:rPr>
              <a:t>circle.setFill(Color.</a:t>
            </a:r>
            <a:r>
              <a:rPr dirty="0" sz="1800" spc="-15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1800" spc="-15">
                <a:latin typeface="Calibri"/>
                <a:cs typeface="Calibri"/>
              </a:rPr>
              <a:t>)</a:t>
            </a:r>
            <a:r>
              <a:rPr dirty="0" sz="1800" spc="-1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spc="-5">
                <a:latin typeface="Calibri"/>
                <a:cs typeface="Calibri"/>
              </a:rPr>
              <a:t>pane.getChildren().add(circle)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Add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12700" marR="2211705">
              <a:lnSpc>
                <a:spcPct val="102200"/>
              </a:lnSpc>
              <a:spcBef>
                <a:spcPts val="5"/>
              </a:spcBef>
            </a:pP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scene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Scene </a:t>
            </a:r>
            <a:r>
              <a:rPr dirty="0" sz="1800">
                <a:latin typeface="Calibri"/>
                <a:cs typeface="Calibri"/>
              </a:rPr>
              <a:t>scene =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Scene(pane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1800">
                <a:latin typeface="Calibri"/>
                <a:cs typeface="Calibri"/>
              </a:rPr>
              <a:t>)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90"/>
              </a:lnSpc>
            </a:pPr>
            <a:r>
              <a:rPr dirty="0" sz="1800" spc="-10">
                <a:latin typeface="Calibri"/>
                <a:cs typeface="Calibri"/>
              </a:rPr>
              <a:t>primaryStage.setTitle(</a:t>
            </a:r>
            <a:r>
              <a:rPr dirty="0" sz="1800" spc="-10">
                <a:solidFill>
                  <a:srgbClr val="6A8759"/>
                </a:solidFill>
                <a:latin typeface="Calibri"/>
                <a:cs typeface="Calibri"/>
              </a:rPr>
              <a:t>"ShowCircleCentered"</a:t>
            </a:r>
            <a:r>
              <a:rPr dirty="0" sz="1800" spc="-10">
                <a:latin typeface="Calibri"/>
                <a:cs typeface="Calibri"/>
              </a:rPr>
              <a:t>)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3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3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1800" spc="2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3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1800" spc="2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1800">
              <a:latin typeface="Calibri"/>
              <a:cs typeface="Calibri"/>
            </a:endParaRPr>
          </a:p>
          <a:p>
            <a:pPr marL="12700" marR="438150">
              <a:lnSpc>
                <a:spcPct val="101099"/>
              </a:lnSpc>
              <a:spcBef>
                <a:spcPts val="20"/>
              </a:spcBef>
            </a:pPr>
            <a:r>
              <a:rPr dirty="0" sz="1800" spc="-5">
                <a:latin typeface="Calibri"/>
                <a:cs typeface="Calibri"/>
              </a:rPr>
              <a:t>primaryStage.setScene(scene)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1800" spc="-39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primaryStage.show()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6421628"/>
            <a:ext cx="97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6752" y="59436"/>
            <a:ext cx="7270750" cy="13696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941195" algn="l"/>
              </a:tabLst>
            </a:pPr>
            <a:r>
              <a:rPr dirty="0" b="0">
                <a:latin typeface="Times New Roman"/>
                <a:cs typeface="Times New Roman"/>
              </a:rPr>
              <a:t>Binding	</a:t>
            </a:r>
            <a:r>
              <a:rPr dirty="0" spc="-5" b="0">
                <a:latin typeface="Times New Roman"/>
                <a:cs typeface="Times New Roman"/>
              </a:rPr>
              <a:t>Property: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  <a:tabLst>
                <a:tab pos="1528445" algn="l"/>
                <a:tab pos="2994660" algn="l"/>
                <a:tab pos="3940810" algn="l"/>
                <a:tab pos="5972810" algn="l"/>
              </a:tabLst>
            </a:pPr>
            <a:r>
              <a:rPr dirty="0" spc="-30" b="0">
                <a:latin typeface="Times New Roman"/>
                <a:cs typeface="Times New Roman"/>
              </a:rPr>
              <a:t>getter,	setter,	</a:t>
            </a:r>
            <a:r>
              <a:rPr dirty="0" spc="-5" b="0">
                <a:latin typeface="Times New Roman"/>
                <a:cs typeface="Times New Roman"/>
              </a:rPr>
              <a:t>and	property	getter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63" y="1913519"/>
            <a:ext cx="9025332" cy="29725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2743" y="339851"/>
            <a:ext cx="58781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Uni/Bidirectional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Binding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151635"/>
            <a:ext cx="67532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import</a:t>
            </a:r>
            <a:r>
              <a:rPr dirty="0" sz="2400" spc="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javafx.beans.property.DoubleProperty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import</a:t>
            </a:r>
            <a:r>
              <a:rPr dirty="0" sz="2400" spc="-6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javafx.beans.property.SimpleDoubleProperty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255011"/>
            <a:ext cx="7179309" cy="4417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BindingDemo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  <a:spcBef>
                <a:spcPts val="2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400" spc="-5" b="1">
                <a:latin typeface="Calibri"/>
                <a:cs typeface="Calibri"/>
              </a:rPr>
              <a:t>(String[]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args)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5080">
              <a:lnSpc>
                <a:spcPts val="2880"/>
              </a:lnSpc>
              <a:spcBef>
                <a:spcPts val="60"/>
              </a:spcBef>
            </a:pPr>
            <a:r>
              <a:rPr dirty="0" sz="2400" spc="-10" b="1">
                <a:latin typeface="Calibri"/>
                <a:cs typeface="Calibri"/>
              </a:rPr>
              <a:t>DoubleProperty </a:t>
            </a:r>
            <a:r>
              <a:rPr dirty="0" sz="2400" spc="-5" b="1">
                <a:latin typeface="Calibri"/>
                <a:cs typeface="Calibri"/>
              </a:rPr>
              <a:t>d1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SimpleDoubleProperty(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DoubleProperty </a:t>
            </a:r>
            <a:r>
              <a:rPr dirty="0" sz="2400" spc="-5" b="1">
                <a:latin typeface="Calibri"/>
                <a:cs typeface="Calibri"/>
              </a:rPr>
              <a:t>d2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SimpleDoubleProperty(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ts val="2810"/>
              </a:lnSpc>
            </a:pPr>
            <a:r>
              <a:rPr dirty="0" sz="2400" spc="-5" b="1">
                <a:latin typeface="Calibri"/>
                <a:cs typeface="Calibri"/>
              </a:rPr>
              <a:t>d1.bind(d2)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0"/>
              </a:spcBef>
            </a:pPr>
            <a:r>
              <a:rPr dirty="0" sz="2400" spc="-10" b="1">
                <a:latin typeface="Calibri"/>
                <a:cs typeface="Calibri"/>
              </a:rPr>
              <a:t>System.</a:t>
            </a:r>
            <a:r>
              <a:rPr dirty="0" sz="2400" spc="-10" b="1" i="1">
                <a:solidFill>
                  <a:srgbClr val="9876AA"/>
                </a:solidFill>
                <a:latin typeface="Calibri"/>
                <a:cs typeface="Calibri"/>
              </a:rPr>
              <a:t>out</a:t>
            </a:r>
            <a:r>
              <a:rPr dirty="0" sz="2400" spc="-10" b="1">
                <a:latin typeface="Calibri"/>
                <a:cs typeface="Calibri"/>
              </a:rPr>
              <a:t>.println(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"d1</a:t>
            </a:r>
            <a:r>
              <a:rPr dirty="0" sz="2400" spc="-2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d1.getValue()</a:t>
            </a:r>
            <a:endParaRPr sz="2400">
              <a:latin typeface="Calibri"/>
              <a:cs typeface="Calibri"/>
            </a:endParaRPr>
          </a:p>
          <a:p>
            <a:pPr marL="558800" marR="2146300" indent="546100">
              <a:lnSpc>
                <a:spcPts val="2810"/>
              </a:lnSpc>
              <a:spcBef>
                <a:spcPts val="180"/>
              </a:spcBef>
            </a:pPr>
            <a:r>
              <a:rPr dirty="0" sz="2400" b="1">
                <a:latin typeface="Calibri"/>
                <a:cs typeface="Calibri"/>
              </a:rPr>
              <a:t>+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 and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d2 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 </a:t>
            </a:r>
            <a:r>
              <a:rPr dirty="0" sz="2400" b="1">
                <a:latin typeface="Calibri"/>
                <a:cs typeface="Calibri"/>
              </a:rPr>
              <a:t>+ </a:t>
            </a:r>
            <a:r>
              <a:rPr dirty="0" sz="2400" spc="-15" b="1">
                <a:latin typeface="Calibri"/>
                <a:cs typeface="Calibri"/>
              </a:rPr>
              <a:t>d2.getValue())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d2.setValue(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70.2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ts val="2795"/>
              </a:lnSpc>
            </a:pPr>
            <a:r>
              <a:rPr dirty="0" sz="2400" spc="-10" b="1">
                <a:latin typeface="Calibri"/>
                <a:cs typeface="Calibri"/>
              </a:rPr>
              <a:t>System.</a:t>
            </a:r>
            <a:r>
              <a:rPr dirty="0" sz="2400" spc="-10" b="1" i="1">
                <a:solidFill>
                  <a:srgbClr val="9876AA"/>
                </a:solidFill>
                <a:latin typeface="Calibri"/>
                <a:cs typeface="Calibri"/>
              </a:rPr>
              <a:t>out</a:t>
            </a:r>
            <a:r>
              <a:rPr dirty="0" sz="2400" spc="-10" b="1">
                <a:latin typeface="Calibri"/>
                <a:cs typeface="Calibri"/>
              </a:rPr>
              <a:t>.println(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"d1</a:t>
            </a:r>
            <a:r>
              <a:rPr dirty="0" sz="2400" spc="-2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d1.getValue()</a:t>
            </a:r>
            <a:endParaRPr sz="2400">
              <a:latin typeface="Calibri"/>
              <a:cs typeface="Calibri"/>
            </a:endParaRPr>
          </a:p>
          <a:p>
            <a:pPr marL="1104265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and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d2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d2.getValue())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236" y="388619"/>
            <a:ext cx="27273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Motivations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84175" y="1391412"/>
            <a:ext cx="8408670" cy="46253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355600" marR="277495" indent="-342900">
              <a:lnSpc>
                <a:spcPts val="3100"/>
              </a:lnSpc>
              <a:spcBef>
                <a:spcPts val="219"/>
              </a:spcBef>
              <a:buSzPct val="76923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600" spc="-5">
                <a:latin typeface="Times New Roman"/>
                <a:cs typeface="Times New Roman"/>
              </a:rPr>
              <a:t>JavaFX </a:t>
            </a:r>
            <a:r>
              <a:rPr dirty="0" sz="2600">
                <a:latin typeface="Times New Roman"/>
                <a:cs typeface="Times New Roman"/>
              </a:rPr>
              <a:t>is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a </a:t>
            </a:r>
            <a:r>
              <a:rPr dirty="0" sz="2600" spc="-5">
                <a:latin typeface="Times New Roman"/>
                <a:cs typeface="Times New Roman"/>
              </a:rPr>
              <a:t>new framework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for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developing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Java Graphical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User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Interface (GUI) programs.</a:t>
            </a:r>
            <a:endParaRPr sz="2600">
              <a:latin typeface="Times New Roman"/>
              <a:cs typeface="Times New Roman"/>
            </a:endParaRPr>
          </a:p>
          <a:p>
            <a:pPr marL="355600" marR="182245" indent="-342900">
              <a:lnSpc>
                <a:spcPts val="3100"/>
              </a:lnSpc>
              <a:spcBef>
                <a:spcPts val="710"/>
              </a:spcBef>
              <a:buSzPct val="76923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600" spc="-5">
                <a:latin typeface="Times New Roman"/>
                <a:cs typeface="Times New Roman"/>
              </a:rPr>
              <a:t>The JavaFX</a:t>
            </a:r>
            <a:r>
              <a:rPr dirty="0" sz="2600" spc="-15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API</a:t>
            </a:r>
            <a:r>
              <a:rPr dirty="0" sz="2600">
                <a:latin typeface="Times New Roman"/>
                <a:cs typeface="Times New Roman"/>
              </a:rPr>
              <a:t> is </a:t>
            </a:r>
            <a:r>
              <a:rPr dirty="0" sz="2600" spc="-5">
                <a:latin typeface="Times New Roman"/>
                <a:cs typeface="Times New Roman"/>
              </a:rPr>
              <a:t>an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excellent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example</a:t>
            </a:r>
            <a:r>
              <a:rPr dirty="0" sz="2600">
                <a:latin typeface="Times New Roman"/>
                <a:cs typeface="Times New Roman"/>
              </a:rPr>
              <a:t> of</a:t>
            </a:r>
            <a:r>
              <a:rPr dirty="0" sz="2600" spc="-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how the</a:t>
            </a:r>
            <a:r>
              <a:rPr dirty="0" sz="2600" spc="-5">
                <a:latin typeface="Times New Roman"/>
                <a:cs typeface="Times New Roman"/>
              </a:rPr>
              <a:t> object-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oriented principle </a:t>
            </a:r>
            <a:r>
              <a:rPr dirty="0" sz="2600">
                <a:latin typeface="Times New Roman"/>
                <a:cs typeface="Times New Roman"/>
              </a:rPr>
              <a:t>is </a:t>
            </a:r>
            <a:r>
              <a:rPr dirty="0" sz="2600" spc="-5">
                <a:latin typeface="Times New Roman"/>
                <a:cs typeface="Times New Roman"/>
              </a:rPr>
              <a:t>applied. This chapter serves two 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purposes.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600"/>
              </a:lnSpc>
              <a:spcBef>
                <a:spcPts val="575"/>
              </a:spcBef>
              <a:buSzPct val="76923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600" spc="-5">
                <a:latin typeface="Times New Roman"/>
                <a:cs typeface="Times New Roman"/>
              </a:rPr>
              <a:t>First,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it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presents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spc="-5">
                <a:latin typeface="Times New Roman"/>
                <a:cs typeface="Times New Roman"/>
              </a:rPr>
              <a:t>basics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of </a:t>
            </a:r>
            <a:r>
              <a:rPr dirty="0" sz="2600" spc="-5">
                <a:latin typeface="Times New Roman"/>
                <a:cs typeface="Times New Roman"/>
              </a:rPr>
              <a:t>JavaFX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programming.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Second,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it </a:t>
            </a:r>
            <a:r>
              <a:rPr dirty="0" sz="2600" spc="-5">
                <a:latin typeface="Times New Roman"/>
                <a:cs typeface="Times New Roman"/>
              </a:rPr>
              <a:t>uses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JavaFX</a:t>
            </a:r>
            <a:r>
              <a:rPr dirty="0" sz="2600">
                <a:latin typeface="Times New Roman"/>
                <a:cs typeface="Times New Roman"/>
              </a:rPr>
              <a:t> to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demonstrate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object-oriented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design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and 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programming.</a:t>
            </a:r>
            <a:endParaRPr sz="2600">
              <a:latin typeface="Times New Roman"/>
              <a:cs typeface="Times New Roman"/>
            </a:endParaRPr>
          </a:p>
          <a:p>
            <a:pPr marL="355600" marR="483870" indent="-342900">
              <a:lnSpc>
                <a:spcPct val="100800"/>
              </a:lnSpc>
              <a:spcBef>
                <a:spcPts val="555"/>
              </a:spcBef>
              <a:buSzPct val="76923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600" spc="-15">
                <a:latin typeface="Times New Roman"/>
                <a:cs typeface="Times New Roman"/>
              </a:rPr>
              <a:t>Specifically,</a:t>
            </a:r>
            <a:r>
              <a:rPr dirty="0" sz="2600" spc="-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this </a:t>
            </a:r>
            <a:r>
              <a:rPr dirty="0" sz="2600" spc="-5">
                <a:latin typeface="Times New Roman"/>
                <a:cs typeface="Times New Roman"/>
              </a:rPr>
              <a:t>chapter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introduces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framework </a:t>
            </a:r>
            <a:r>
              <a:rPr dirty="0" sz="2600">
                <a:latin typeface="Times New Roman"/>
                <a:cs typeface="Times New Roman"/>
              </a:rPr>
              <a:t>of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JavaFX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and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discusses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JavaFX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GUI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components</a:t>
            </a:r>
            <a:r>
              <a:rPr dirty="0" sz="2600" spc="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and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their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relationships.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2654300"/>
            <a:ext cx="3575050" cy="420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5337" y="89915"/>
            <a:ext cx="7553325" cy="136969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2667635" marR="5080" indent="-2655570">
              <a:lnSpc>
                <a:spcPct val="100499"/>
              </a:lnSpc>
              <a:spcBef>
                <a:spcPts val="70"/>
              </a:spcBef>
              <a:tabLst>
                <a:tab pos="2233295" algn="l"/>
                <a:tab pos="5584190" algn="l"/>
              </a:tabLst>
            </a:pPr>
            <a:r>
              <a:rPr dirty="0" b="0">
                <a:latin typeface="Times New Roman"/>
                <a:cs typeface="Times New Roman"/>
              </a:rPr>
              <a:t>Common	P</a:t>
            </a:r>
            <a:r>
              <a:rPr dirty="0" spc="-5" b="0">
                <a:latin typeface="Times New Roman"/>
                <a:cs typeface="Times New Roman"/>
              </a:rPr>
              <a:t>r</a:t>
            </a:r>
            <a:r>
              <a:rPr dirty="0" b="0">
                <a:latin typeface="Times New Roman"/>
                <a:cs typeface="Times New Roman"/>
              </a:rPr>
              <a:t>op</a:t>
            </a:r>
            <a:r>
              <a:rPr dirty="0" spc="-5" b="0">
                <a:latin typeface="Times New Roman"/>
                <a:cs typeface="Times New Roman"/>
              </a:rPr>
              <a:t>er</a:t>
            </a:r>
            <a:r>
              <a:rPr dirty="0" b="0">
                <a:latin typeface="Times New Roman"/>
                <a:cs typeface="Times New Roman"/>
              </a:rPr>
              <a:t>ti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s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M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thods  </a:t>
            </a:r>
            <a:r>
              <a:rPr dirty="0" spc="-5" b="0">
                <a:latin typeface="Times New Roman"/>
                <a:cs typeface="Times New Roman"/>
              </a:rPr>
              <a:t>for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Nodes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816268"/>
            <a:ext cx="6920865" cy="286321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432434" indent="-343535">
              <a:lnSpc>
                <a:spcPct val="100000"/>
              </a:lnSpc>
              <a:spcBef>
                <a:spcPts val="370"/>
              </a:spcBef>
              <a:buSzPct val="75000"/>
              <a:buFont typeface="Wingdings"/>
              <a:buChar char="■"/>
              <a:tabLst>
                <a:tab pos="431800" algn="l"/>
                <a:tab pos="432434" algn="l"/>
              </a:tabLst>
            </a:pPr>
            <a:r>
              <a:rPr dirty="0" sz="2800" spc="-5">
                <a:latin typeface="Times New Roman"/>
                <a:cs typeface="Times New Roman"/>
              </a:rPr>
              <a:t>style: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set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JavaFX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CSS</a:t>
            </a:r>
            <a:r>
              <a:rPr dirty="0" sz="2800" spc="-5">
                <a:latin typeface="Times New Roman"/>
                <a:cs typeface="Times New Roman"/>
              </a:rPr>
              <a:t> style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2400" spc="-5">
                <a:latin typeface="Arial"/>
                <a:cs typeface="Arial"/>
              </a:rPr>
              <a:t>circle.setStyle(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"−fx−stroke:</a:t>
            </a:r>
            <a:r>
              <a:rPr dirty="0" sz="2400" spc="10" b="1">
                <a:solidFill>
                  <a:srgbClr val="00997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black;</a:t>
            </a:r>
            <a:r>
              <a:rPr dirty="0" sz="2400" spc="15" b="1">
                <a:solidFill>
                  <a:srgbClr val="00997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−fx−fill:</a:t>
            </a:r>
            <a:r>
              <a:rPr dirty="0" sz="2400" spc="15" b="1">
                <a:solidFill>
                  <a:srgbClr val="00997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red;"</a:t>
            </a:r>
            <a:r>
              <a:rPr dirty="0" sz="2400" spc="-5"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  <a:p>
            <a:pPr marL="12700" marR="2729865">
              <a:lnSpc>
                <a:spcPct val="100800"/>
              </a:lnSpc>
              <a:spcBef>
                <a:spcPts val="1900"/>
              </a:spcBef>
            </a:pPr>
            <a:r>
              <a:rPr dirty="0" sz="2400" spc="-10">
                <a:latin typeface="Arial"/>
                <a:cs typeface="Arial"/>
              </a:rPr>
              <a:t>circle.setStroke(Color.BLACK); </a:t>
            </a:r>
            <a:r>
              <a:rPr dirty="0" sz="2400" spc="-6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circle.setFill(Color.RED);</a:t>
            </a:r>
            <a:endParaRPr sz="2400">
              <a:latin typeface="Arial"/>
              <a:cs typeface="Arial"/>
            </a:endParaRPr>
          </a:p>
          <a:p>
            <a:pPr marL="432434" indent="-343535">
              <a:lnSpc>
                <a:spcPct val="100000"/>
              </a:lnSpc>
              <a:spcBef>
                <a:spcPts val="605"/>
              </a:spcBef>
              <a:buSzPct val="75000"/>
              <a:buFont typeface="Wingdings"/>
              <a:buChar char="■"/>
              <a:tabLst>
                <a:tab pos="431800" algn="l"/>
                <a:tab pos="432434" algn="l"/>
              </a:tabLst>
            </a:pPr>
            <a:r>
              <a:rPr dirty="0" sz="2800" spc="-5">
                <a:latin typeface="Times New Roman"/>
                <a:cs typeface="Times New Roman"/>
              </a:rPr>
              <a:t>rotate: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Rotate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node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1050"/>
              </a:spcBef>
            </a:pPr>
            <a:r>
              <a:rPr dirty="0" sz="2400" spc="-5">
                <a:latin typeface="Arial"/>
                <a:cs typeface="Arial"/>
              </a:rPr>
              <a:t>button.setRotate(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80</a:t>
            </a:r>
            <a:r>
              <a:rPr dirty="0" sz="2400" spc="-5"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156" y="160019"/>
            <a:ext cx="6389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NodeStyleRotateDemo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162811"/>
            <a:ext cx="540829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scene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 place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</a:t>
            </a:r>
            <a:r>
              <a:rPr dirty="0" sz="2000" spc="-5" b="1">
                <a:latin typeface="Calibri"/>
                <a:cs typeface="Calibri"/>
              </a:rPr>
              <a:t> pane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btOK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 marR="946785" indent="533400">
              <a:lnSpc>
                <a:spcPct val="100000"/>
              </a:lnSpc>
              <a:tabLst>
                <a:tab pos="3295015" algn="l"/>
                <a:tab pos="4192270" algn="l"/>
              </a:tabLst>
            </a:pP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b="1">
                <a:latin typeface="Calibri"/>
                <a:cs typeface="Calibri"/>
              </a:rPr>
              <a:t>S</a:t>
            </a:r>
            <a:r>
              <a:rPr dirty="0" sz="2000" spc="-10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5" b="1">
                <a:latin typeface="Calibri"/>
                <a:cs typeface="Calibri"/>
              </a:rPr>
              <a:t>l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000" spc="-15" b="1">
                <a:solidFill>
                  <a:srgbClr val="6A8759"/>
                </a:solidFill>
                <a:latin typeface="Calibri"/>
                <a:cs typeface="Calibri"/>
              </a:rPr>
              <a:t>-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f</a:t>
            </a:r>
            <a:r>
              <a:rPr dirty="0" sz="2000" spc="-60" b="1">
                <a:solidFill>
                  <a:srgbClr val="6A8759"/>
                </a:solidFill>
                <a:latin typeface="Calibri"/>
                <a:cs typeface="Calibri"/>
              </a:rPr>
              <a:t>x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-b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o</a:t>
            </a:r>
            <a:r>
              <a:rPr dirty="0" sz="2000" spc="-25" b="1">
                <a:solidFill>
                  <a:srgbClr val="6A8759"/>
                </a:solidFill>
                <a:latin typeface="Calibri"/>
                <a:cs typeface="Calibri"/>
              </a:rPr>
              <a:t>r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d</a:t>
            </a:r>
            <a:r>
              <a:rPr dirty="0" sz="2000" spc="5" b="1">
                <a:solidFill>
                  <a:srgbClr val="6A8759"/>
                </a:solidFill>
                <a:latin typeface="Calibri"/>
                <a:cs typeface="Calibri"/>
              </a:rPr>
              <a:t>e</a:t>
            </a:r>
            <a:r>
              <a:rPr dirty="0" sz="2000" spc="-40" b="1">
                <a:solidFill>
                  <a:srgbClr val="6A8759"/>
                </a:solidFill>
                <a:latin typeface="Calibri"/>
                <a:cs typeface="Calibri"/>
              </a:rPr>
              <a:t>r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-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c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ol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or:	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5" b="1">
                <a:latin typeface="Calibri"/>
                <a:cs typeface="Calibri"/>
              </a:rPr>
              <a:t>pane.getChildren().add(	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296411"/>
            <a:ext cx="21183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19250" algn="l"/>
              </a:tabLst>
            </a:pPr>
            <a:r>
              <a:rPr dirty="0" sz="2000" b="1">
                <a:latin typeface="Calibri"/>
                <a:cs typeface="Calibri"/>
              </a:rPr>
              <a:t>p</a:t>
            </a:r>
            <a:r>
              <a:rPr dirty="0" sz="2000" spc="-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.	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45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5" b="1">
                <a:latin typeface="Calibri"/>
                <a:cs typeface="Calibri"/>
              </a:rPr>
              <a:t>pane.setStyle(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2579" y="3601211"/>
            <a:ext cx="175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4210811"/>
            <a:ext cx="75533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Scene scene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b="1">
                <a:latin typeface="Calibri"/>
                <a:cs typeface="Calibri"/>
              </a:rPr>
              <a:t>Scene(pane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primaryStage.setTitle(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"NodeStyleRotateDemo"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title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primaryStage.setScene(scene)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scene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primaryStage.show()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152" y="762000"/>
            <a:ext cx="2412846" cy="28321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96595"/>
            <a:ext cx="3657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Color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87" y="1259854"/>
            <a:ext cx="8729225" cy="4571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28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96595"/>
            <a:ext cx="3657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Color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544828"/>
            <a:ext cx="8243570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public </a:t>
            </a:r>
            <a:r>
              <a:rPr dirty="0" sz="2400" spc="-5">
                <a:latin typeface="Arial"/>
                <a:cs typeface="Arial"/>
              </a:rPr>
              <a:t>Color(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 spc="-70">
                <a:latin typeface="Arial"/>
                <a:cs typeface="Arial"/>
              </a:rPr>
              <a:t>r,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>
                <a:latin typeface="Arial"/>
                <a:cs typeface="Arial"/>
              </a:rPr>
              <a:t>g,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>
                <a:latin typeface="Arial"/>
                <a:cs typeface="Arial"/>
              </a:rPr>
              <a:t>b,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 spc="-5">
                <a:latin typeface="Arial"/>
                <a:cs typeface="Arial"/>
              </a:rPr>
              <a:t>opacity);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Color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color =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new</a:t>
            </a:r>
            <a:r>
              <a:rPr dirty="0" sz="2400" spc="-10" b="1">
                <a:solidFill>
                  <a:srgbClr val="000CD6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Color(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0.25</a:t>
            </a:r>
            <a:r>
              <a:rPr dirty="0" sz="2400" spc="-5">
                <a:latin typeface="Arial"/>
                <a:cs typeface="Arial"/>
              </a:rPr>
              <a:t>,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0.14</a:t>
            </a:r>
            <a:r>
              <a:rPr dirty="0" sz="2400" spc="-5">
                <a:latin typeface="Arial"/>
                <a:cs typeface="Arial"/>
              </a:rPr>
              <a:t>,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0.333</a:t>
            </a:r>
            <a:r>
              <a:rPr dirty="0" sz="2400" spc="-5">
                <a:latin typeface="Arial"/>
                <a:cs typeface="Arial"/>
              </a:rPr>
              <a:t>,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0.51</a:t>
            </a:r>
            <a:r>
              <a:rPr dirty="0" sz="2400" spc="-5"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7025" y="236219"/>
            <a:ext cx="3409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Font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16" y="1165913"/>
            <a:ext cx="8662343" cy="43411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0" y="5791200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1785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FontDemo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446532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FontDemo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1600200"/>
            <a:ext cx="3581400" cy="4038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169163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FontDemo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31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937259"/>
            <a:ext cx="611632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 marR="2312035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hold the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 marR="150304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 set its properties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Circle()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circle.setRadius(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circle.setStroke(Color.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circle.setFill(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Color(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0.1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pane.getChildren().add(circle)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Add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4290060"/>
            <a:ext cx="403161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30780" algn="l"/>
                <a:tab pos="3458210" algn="l"/>
              </a:tabLst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label and set its properties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label.setFont(	</a:t>
            </a:r>
            <a:r>
              <a:rPr dirty="0" sz="2000" b="1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  <a:p>
            <a:pPr marL="12700" marR="212090" indent="457200">
              <a:lnSpc>
                <a:spcPct val="100000"/>
              </a:lnSpc>
              <a:tabLst>
                <a:tab pos="2343150" algn="l"/>
              </a:tabLst>
            </a:pPr>
            <a:r>
              <a:rPr dirty="0" sz="2000" spc="-15" b="1">
                <a:latin typeface="Calibri"/>
                <a:cs typeface="Calibri"/>
              </a:rPr>
              <a:t>FontWeight.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7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FontPosture.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pane.getChildren().add(label)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3767" y="4899660"/>
            <a:ext cx="6337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735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7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6118859"/>
            <a:ext cx="43846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 it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423659"/>
            <a:ext cx="1130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081" y="388619"/>
            <a:ext cx="378015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Image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53" y="1810940"/>
            <a:ext cx="8784039" cy="24828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039" y="388619"/>
            <a:ext cx="49561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spc="-35" b="0">
                <a:latin typeface="Times New Roman"/>
                <a:cs typeface="Times New Roman"/>
              </a:rPr>
              <a:t>ImageView</a:t>
            </a:r>
            <a:r>
              <a:rPr dirty="0" spc="-2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0" y="1863725"/>
            <a:ext cx="8839200" cy="3143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55562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ShowImage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968" y="446532"/>
            <a:ext cx="3040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ShowImage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87053" cy="4114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95" y="7619"/>
            <a:ext cx="62191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3365" algn="l"/>
              </a:tabLst>
            </a:pPr>
            <a:r>
              <a:rPr dirty="0" b="0">
                <a:latin typeface="Times New Roman"/>
                <a:cs typeface="Times New Roman"/>
              </a:rPr>
              <a:t>J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FX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vs S</a:t>
            </a:r>
            <a:r>
              <a:rPr dirty="0" spc="-5" b="0">
                <a:latin typeface="Times New Roman"/>
                <a:cs typeface="Times New Roman"/>
              </a:rPr>
              <a:t>w</a:t>
            </a:r>
            <a:r>
              <a:rPr dirty="0" b="0">
                <a:latin typeface="Times New Roman"/>
                <a:cs typeface="Times New Roman"/>
              </a:rPr>
              <a:t>ing	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</a:t>
            </a:r>
            <a:r>
              <a:rPr dirty="0" spc="-245" b="0">
                <a:latin typeface="Times New Roman"/>
                <a:cs typeface="Times New Roman"/>
              </a:rPr>
              <a:t> </a:t>
            </a:r>
            <a:r>
              <a:rPr dirty="0" spc="-355" b="0">
                <a:latin typeface="Times New Roman"/>
                <a:cs typeface="Times New Roman"/>
              </a:rPr>
              <a:t>A</a:t>
            </a:r>
            <a:r>
              <a:rPr dirty="0" spc="-5" b="0">
                <a:latin typeface="Times New Roman"/>
                <a:cs typeface="Times New Roman"/>
              </a:rPr>
              <a:t>W</a:t>
            </a:r>
            <a:r>
              <a:rPr dirty="0" b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775" y="858519"/>
            <a:ext cx="8286115" cy="558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0380" indent="-342900">
              <a:lnSpc>
                <a:spcPct val="100000"/>
              </a:lnSpc>
              <a:spcBef>
                <a:spcPts val="1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 b="1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and </a:t>
            </a:r>
            <a:r>
              <a:rPr dirty="0" sz="2500" spc="-95" b="1">
                <a:latin typeface="Times New Roman"/>
                <a:cs typeface="Times New Roman"/>
              </a:rPr>
              <a:t>AWT</a:t>
            </a:r>
            <a:r>
              <a:rPr dirty="0" sz="2500" spc="-10" b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are replaced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by the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JavaFX </a:t>
            </a:r>
            <a:r>
              <a:rPr dirty="0" sz="2500">
                <a:latin typeface="Times New Roman"/>
                <a:cs typeface="Times New Roman"/>
              </a:rPr>
              <a:t>platform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for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developing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rich Internet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applications.</a:t>
            </a:r>
            <a:endParaRPr sz="25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90"/>
              </a:lnSpc>
              <a:spcBef>
                <a:spcPts val="6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>
                <a:latin typeface="Times New Roman"/>
                <a:cs typeface="Times New Roman"/>
              </a:rPr>
              <a:t>When Java </a:t>
            </a:r>
            <a:r>
              <a:rPr dirty="0" sz="2500" spc="-5">
                <a:latin typeface="Times New Roman"/>
                <a:cs typeface="Times New Roman"/>
              </a:rPr>
              <a:t>was </a:t>
            </a:r>
            <a:r>
              <a:rPr dirty="0" sz="2500">
                <a:latin typeface="Times New Roman"/>
                <a:cs typeface="Times New Roman"/>
              </a:rPr>
              <a:t>introduced, the </a:t>
            </a:r>
            <a:r>
              <a:rPr dirty="0" sz="2500" spc="-10">
                <a:latin typeface="Times New Roman"/>
                <a:cs typeface="Times New Roman"/>
              </a:rPr>
              <a:t>GUI </a:t>
            </a:r>
            <a:r>
              <a:rPr dirty="0" sz="2500">
                <a:latin typeface="Times New Roman"/>
                <a:cs typeface="Times New Roman"/>
              </a:rPr>
              <a:t>classes </a:t>
            </a:r>
            <a:r>
              <a:rPr dirty="0" sz="2500" spc="-5">
                <a:latin typeface="Times New Roman"/>
                <a:cs typeface="Times New Roman"/>
              </a:rPr>
              <a:t>were </a:t>
            </a:r>
            <a:r>
              <a:rPr dirty="0" sz="2500">
                <a:latin typeface="Times New Roman"/>
                <a:cs typeface="Times New Roman"/>
              </a:rPr>
              <a:t>bundled in a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library</a:t>
            </a:r>
            <a:r>
              <a:rPr dirty="0" sz="2500" spc="-5">
                <a:latin typeface="Times New Roman"/>
                <a:cs typeface="Times New Roman"/>
              </a:rPr>
              <a:t> known</a:t>
            </a:r>
            <a:r>
              <a:rPr dirty="0" sz="2500">
                <a:latin typeface="Times New Roman"/>
                <a:cs typeface="Times New Roman"/>
              </a:rPr>
              <a:t> as the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Abstract</a:t>
            </a:r>
            <a:r>
              <a:rPr dirty="0" sz="2500" spc="5" i="1">
                <a:latin typeface="Times New Roman"/>
                <a:cs typeface="Times New Roman"/>
              </a:rPr>
              <a:t> </a:t>
            </a:r>
            <a:r>
              <a:rPr dirty="0" sz="2500" spc="-20" i="1">
                <a:latin typeface="Times New Roman"/>
                <a:cs typeface="Times New Roman"/>
              </a:rPr>
              <a:t>Windows</a:t>
            </a:r>
            <a:r>
              <a:rPr dirty="0" sz="2500" i="1">
                <a:latin typeface="Times New Roman"/>
                <a:cs typeface="Times New Roman"/>
              </a:rPr>
              <a:t> </a:t>
            </a:r>
            <a:r>
              <a:rPr dirty="0" sz="2500" spc="-35" i="1">
                <a:latin typeface="Times New Roman"/>
                <a:cs typeface="Times New Roman"/>
              </a:rPr>
              <a:t>Toolkit</a:t>
            </a:r>
            <a:r>
              <a:rPr dirty="0" sz="2500" i="1">
                <a:latin typeface="Times New Roman"/>
                <a:cs typeface="Times New Roman"/>
              </a:rPr>
              <a:t> </a:t>
            </a:r>
            <a:r>
              <a:rPr dirty="0" sz="2500" spc="-15" i="1">
                <a:latin typeface="Times New Roman"/>
                <a:cs typeface="Times New Roman"/>
              </a:rPr>
              <a:t>(AWT)</a:t>
            </a:r>
            <a:r>
              <a:rPr dirty="0" sz="2500" spc="-1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marR="222885" indent="-342900">
              <a:lnSpc>
                <a:spcPts val="2690"/>
              </a:lnSpc>
              <a:spcBef>
                <a:spcPts val="2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70">
                <a:latin typeface="Times New Roman"/>
                <a:cs typeface="Times New Roman"/>
              </a:rPr>
              <a:t>AWT</a:t>
            </a:r>
            <a:r>
              <a:rPr dirty="0" sz="2500" spc="-5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fine for developing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simple graphical user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interfaces,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but </a:t>
            </a:r>
            <a:r>
              <a:rPr dirty="0" sz="2500" spc="-5" b="1">
                <a:latin typeface="Times New Roman"/>
                <a:cs typeface="Times New Roman"/>
              </a:rPr>
              <a:t>not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for</a:t>
            </a:r>
            <a:r>
              <a:rPr dirty="0" sz="2500" spc="-45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developing</a:t>
            </a:r>
            <a:r>
              <a:rPr dirty="0" sz="250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comprehensive</a:t>
            </a:r>
            <a:r>
              <a:rPr dirty="0" sz="250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GUI</a:t>
            </a:r>
            <a:r>
              <a:rPr dirty="0" sz="250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projects</a:t>
            </a:r>
            <a:r>
              <a:rPr dirty="0" sz="2500" spc="-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ts val="2515"/>
              </a:lnSpc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>
                <a:latin typeface="Times New Roman"/>
                <a:cs typeface="Times New Roman"/>
              </a:rPr>
              <a:t>In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addition,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spc="-70">
                <a:latin typeface="Times New Roman"/>
                <a:cs typeface="Times New Roman"/>
              </a:rPr>
              <a:t>AWT</a:t>
            </a:r>
            <a:r>
              <a:rPr dirty="0" sz="2500" spc="-5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 </a:t>
            </a:r>
            <a:r>
              <a:rPr dirty="0" sz="2500" spc="-15" b="1">
                <a:latin typeface="Times New Roman"/>
                <a:cs typeface="Times New Roman"/>
              </a:rPr>
              <a:t>prone</a:t>
            </a:r>
            <a:r>
              <a:rPr dirty="0" sz="2500" b="1">
                <a:latin typeface="Times New Roman"/>
                <a:cs typeface="Times New Roman"/>
              </a:rPr>
              <a:t> to platform-specific </a:t>
            </a:r>
            <a:r>
              <a:rPr dirty="0" sz="2500" spc="-5" b="1">
                <a:latin typeface="Times New Roman"/>
                <a:cs typeface="Times New Roman"/>
              </a:rPr>
              <a:t>bugs</a:t>
            </a:r>
            <a:r>
              <a:rPr dirty="0" sz="2500" spc="-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marR="31115" indent="-342900">
              <a:lnSpc>
                <a:spcPct val="90000"/>
              </a:lnSpc>
              <a:spcBef>
                <a:spcPts val="145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The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spc="-70">
                <a:latin typeface="Times New Roman"/>
                <a:cs typeface="Times New Roman"/>
              </a:rPr>
              <a:t>AWT</a:t>
            </a:r>
            <a:r>
              <a:rPr dirty="0" sz="2500" spc="-5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user-interface</a:t>
            </a:r>
            <a:r>
              <a:rPr dirty="0" sz="2500">
                <a:latin typeface="Times New Roman"/>
                <a:cs typeface="Times New Roman"/>
              </a:rPr>
              <a:t> components </a:t>
            </a:r>
            <a:r>
              <a:rPr dirty="0" sz="2500" spc="-5">
                <a:latin typeface="Times New Roman"/>
                <a:cs typeface="Times New Roman"/>
              </a:rPr>
              <a:t>were</a:t>
            </a:r>
            <a:r>
              <a:rPr dirty="0" sz="2500">
                <a:latin typeface="Times New Roman"/>
                <a:cs typeface="Times New Roman"/>
              </a:rPr>
              <a:t> replaced by a more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robust,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versatile, and flexible library </a:t>
            </a:r>
            <a:r>
              <a:rPr dirty="0" sz="2500" spc="-5">
                <a:latin typeface="Times New Roman"/>
                <a:cs typeface="Times New Roman"/>
              </a:rPr>
              <a:t>known</a:t>
            </a:r>
            <a:r>
              <a:rPr dirty="0" sz="2500">
                <a:latin typeface="Times New Roman"/>
                <a:cs typeface="Times New Roman"/>
              </a:rPr>
              <a:t> as </a:t>
            </a:r>
            <a:r>
              <a:rPr dirty="0" sz="2500" i="1">
                <a:latin typeface="Times New Roman"/>
                <a:cs typeface="Times New Roman"/>
              </a:rPr>
              <a:t>Swing </a:t>
            </a:r>
            <a:r>
              <a:rPr dirty="0" sz="2500" spc="5" i="1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components</a:t>
            </a:r>
            <a:r>
              <a:rPr dirty="0" sz="2500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marR="431800" indent="-342900">
              <a:lnSpc>
                <a:spcPts val="2690"/>
              </a:lnSpc>
              <a:spcBef>
                <a:spcPts val="6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components are </a:t>
            </a:r>
            <a:r>
              <a:rPr dirty="0" sz="2500" b="1">
                <a:latin typeface="Times New Roman"/>
                <a:cs typeface="Times New Roman"/>
              </a:rPr>
              <a:t>painted </a:t>
            </a:r>
            <a:r>
              <a:rPr dirty="0" sz="2500" spc="-5" b="1">
                <a:latin typeface="Times New Roman"/>
                <a:cs typeface="Times New Roman"/>
              </a:rPr>
              <a:t>directly </a:t>
            </a:r>
            <a:r>
              <a:rPr dirty="0" sz="2500">
                <a:latin typeface="Times New Roman"/>
                <a:cs typeface="Times New Roman"/>
              </a:rPr>
              <a:t>on canvases using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Java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code.</a:t>
            </a:r>
            <a:endParaRPr sz="2500">
              <a:latin typeface="Times New Roman"/>
              <a:cs typeface="Times New Roman"/>
            </a:endParaRPr>
          </a:p>
          <a:p>
            <a:pPr marL="355600" marR="59690" indent="-342900">
              <a:lnSpc>
                <a:spcPts val="2690"/>
              </a:lnSpc>
              <a:spcBef>
                <a:spcPts val="2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components depend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less on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</a:t>
            </a:r>
            <a:r>
              <a:rPr dirty="0" sz="2500" spc="-10">
                <a:latin typeface="Times New Roman"/>
                <a:cs typeface="Times New Roman"/>
              </a:rPr>
              <a:t>target</a:t>
            </a:r>
            <a:r>
              <a:rPr dirty="0" sz="2500">
                <a:latin typeface="Times New Roman"/>
                <a:cs typeface="Times New Roman"/>
              </a:rPr>
              <a:t> platform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and use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less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of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native </a:t>
            </a:r>
            <a:r>
              <a:rPr dirty="0" sz="2500" spc="-10">
                <a:latin typeface="Times New Roman"/>
                <a:cs typeface="Times New Roman"/>
              </a:rPr>
              <a:t>GUI</a:t>
            </a:r>
            <a:r>
              <a:rPr dirty="0" sz="2500">
                <a:latin typeface="Times New Roman"/>
                <a:cs typeface="Times New Roman"/>
              </a:rPr>
              <a:t> resource.</a:t>
            </a:r>
            <a:endParaRPr sz="2500">
              <a:latin typeface="Times New Roman"/>
              <a:cs typeface="Times New Roman"/>
            </a:endParaRPr>
          </a:p>
          <a:p>
            <a:pPr marL="355600" marR="109220" indent="-342900">
              <a:lnSpc>
                <a:spcPts val="2690"/>
              </a:lnSpc>
              <a:spcBef>
                <a:spcPts val="2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25">
                <a:latin typeface="Times New Roman"/>
                <a:cs typeface="Times New Roman"/>
              </a:rPr>
              <a:t>With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release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of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Java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8, </a:t>
            </a:r>
            <a:r>
              <a:rPr dirty="0" sz="2500" spc="-5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is replaced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by a completely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new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 spc="-10">
                <a:latin typeface="Times New Roman"/>
                <a:cs typeface="Times New Roman"/>
              </a:rPr>
              <a:t>GUI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platform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known</a:t>
            </a:r>
            <a:r>
              <a:rPr dirty="0" sz="2500">
                <a:latin typeface="Times New Roman"/>
                <a:cs typeface="Times New Roman"/>
              </a:rPr>
              <a:t> as </a:t>
            </a:r>
            <a:r>
              <a:rPr dirty="0" sz="2500" spc="-5" b="1" i="1">
                <a:latin typeface="Times New Roman"/>
                <a:cs typeface="Times New Roman"/>
              </a:rPr>
              <a:t>JavaFX</a:t>
            </a:r>
            <a:r>
              <a:rPr dirty="0" sz="2500" spc="-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968" y="446532"/>
            <a:ext cx="3040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544320"/>
            <a:ext cx="8927465" cy="4366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900" spc="-10" b="1">
                <a:latin typeface="Calibri"/>
                <a:cs typeface="Calibri"/>
              </a:rPr>
              <a:t>(Stage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primaryStage)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228600" marR="4604385">
              <a:lnSpc>
                <a:spcPct val="98400"/>
              </a:lnSpc>
              <a:spcBef>
                <a:spcPts val="60"/>
              </a:spcBef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 pane 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hold the 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image views </a:t>
            </a:r>
            <a:r>
              <a:rPr dirty="0" sz="1900" spc="-4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Pane </a:t>
            </a:r>
            <a:r>
              <a:rPr dirty="0" sz="1900" b="1">
                <a:latin typeface="Calibri"/>
                <a:cs typeface="Calibri"/>
              </a:rPr>
              <a:t>pane 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10" b="1">
                <a:latin typeface="Calibri"/>
                <a:cs typeface="Calibri"/>
              </a:rPr>
              <a:t>HBox(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pane.setPadding(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Insets(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latin typeface="Calibri"/>
                <a:cs typeface="Calibri"/>
              </a:rPr>
              <a:t>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228600" marR="5080">
              <a:lnSpc>
                <a:spcPts val="2300"/>
              </a:lnSpc>
              <a:spcBef>
                <a:spcPts val="85"/>
              </a:spcBef>
              <a:tabLst>
                <a:tab pos="2834005" algn="l"/>
                <a:tab pos="4224655" algn="l"/>
              </a:tabLst>
            </a:pPr>
            <a:r>
              <a:rPr dirty="0" sz="1900" spc="-5" b="1">
                <a:latin typeface="Calibri"/>
                <a:cs typeface="Calibri"/>
              </a:rPr>
              <a:t>Image</a:t>
            </a:r>
            <a:r>
              <a:rPr dirty="0" sz="1900" b="1"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image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1900" spc="-5" b="1">
                <a:latin typeface="Calibri"/>
                <a:cs typeface="Calibri"/>
              </a:rPr>
              <a:t>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"h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t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tp://liveexample.pearsoncmg.com/book/image/us.gif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pane.getChildren().add(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1900" spc="-5" b="1">
                <a:latin typeface="Calibri"/>
                <a:cs typeface="Calibri"/>
              </a:rPr>
              <a:t>(image))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Calibri"/>
              <a:cs typeface="Calibri"/>
            </a:endParaRPr>
          </a:p>
          <a:p>
            <a:pPr marL="228600" marR="3632835">
              <a:lnSpc>
                <a:spcPct val="101099"/>
              </a:lnSpc>
              <a:tabLst>
                <a:tab pos="3145155" algn="l"/>
                <a:tab pos="4462145" algn="l"/>
              </a:tabLst>
            </a:pPr>
            <a:r>
              <a:rPr dirty="0" sz="1900" spc="5" b="1">
                <a:latin typeface="Calibri"/>
                <a:cs typeface="Calibri"/>
              </a:rPr>
              <a:t>Im</a:t>
            </a:r>
            <a:r>
              <a:rPr dirty="0" sz="1900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</a:t>
            </a:r>
            <a:r>
              <a:rPr dirty="0" sz="1900" b="1">
                <a:latin typeface="Calibri"/>
                <a:cs typeface="Calibri"/>
              </a:rPr>
              <a:t>w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iew</a:t>
            </a:r>
            <a:r>
              <a:rPr dirty="0" sz="1900" b="1">
                <a:latin typeface="Calibri"/>
                <a:cs typeface="Calibri"/>
              </a:rPr>
              <a:t>2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5" b="1">
                <a:latin typeface="Calibri"/>
                <a:cs typeface="Calibri"/>
              </a:rPr>
              <a:t> </a:t>
            </a:r>
            <a:r>
              <a:rPr dirty="0" sz="1900" spc="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w	</a:t>
            </a:r>
            <a:r>
              <a:rPr dirty="0" sz="1900" spc="-5" b="1">
                <a:latin typeface="Calibri"/>
                <a:cs typeface="Calibri"/>
              </a:rPr>
              <a:t>(i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900" spc="-5" b="1">
                <a:latin typeface="Calibri"/>
                <a:cs typeface="Calibri"/>
              </a:rPr>
              <a:t>imageView2.setFitHeight(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imageView2.setFitWidth(	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25"/>
              </a:spcBef>
              <a:tabLst>
                <a:tab pos="2548255" algn="l"/>
              </a:tabLst>
            </a:pPr>
            <a:r>
              <a:rPr dirty="0" sz="1900" spc="-5" b="1">
                <a:latin typeface="Calibri"/>
                <a:cs typeface="Calibri"/>
              </a:rPr>
              <a:t>pane.getChildren().	(imageView2)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228600" marR="3632835">
              <a:lnSpc>
                <a:spcPct val="101099"/>
              </a:lnSpc>
              <a:tabLst>
                <a:tab pos="2811145" algn="l"/>
                <a:tab pos="4462145" algn="l"/>
              </a:tabLst>
            </a:pPr>
            <a:r>
              <a:rPr dirty="0" sz="1900" spc="5" b="1">
                <a:latin typeface="Calibri"/>
                <a:cs typeface="Calibri"/>
              </a:rPr>
              <a:t>Im</a:t>
            </a:r>
            <a:r>
              <a:rPr dirty="0" sz="1900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</a:t>
            </a:r>
            <a:r>
              <a:rPr dirty="0" sz="1900" b="1">
                <a:latin typeface="Calibri"/>
                <a:cs typeface="Calibri"/>
              </a:rPr>
              <a:t>w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iew</a:t>
            </a:r>
            <a:r>
              <a:rPr dirty="0" sz="1900" b="1">
                <a:latin typeface="Calibri"/>
                <a:cs typeface="Calibri"/>
              </a:rPr>
              <a:t>3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5" b="1">
                <a:latin typeface="Calibri"/>
                <a:cs typeface="Calibri"/>
              </a:rPr>
              <a:t> </a:t>
            </a:r>
            <a:r>
              <a:rPr dirty="0" sz="1900" spc="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w	</a:t>
            </a:r>
            <a:r>
              <a:rPr dirty="0" sz="1900" spc="-5" b="1">
                <a:latin typeface="Calibri"/>
                <a:cs typeface="Calibri"/>
              </a:rPr>
              <a:t>(i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900" spc="-10" b="1">
                <a:latin typeface="Calibri"/>
                <a:cs typeface="Calibri"/>
              </a:rPr>
              <a:t>imageView3.setRotate(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25"/>
              </a:spcBef>
              <a:tabLst>
                <a:tab pos="2548255" algn="l"/>
              </a:tabLst>
            </a:pPr>
            <a:r>
              <a:rPr dirty="0" sz="1900" spc="-5" b="1">
                <a:latin typeface="Calibri"/>
                <a:cs typeface="Calibri"/>
              </a:rPr>
              <a:t>pane.getChildren().	(imageView3)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6411" y="7619"/>
            <a:ext cx="305117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Layout</a:t>
            </a:r>
            <a:r>
              <a:rPr dirty="0" sz="4400" spc="-60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Panes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975" y="936243"/>
            <a:ext cx="844740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5">
                <a:latin typeface="Times New Roman"/>
                <a:cs typeface="Times New Roman"/>
              </a:rPr>
              <a:t>JavaFX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provides many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types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panes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organizing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nodes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20">
                <a:latin typeface="Times New Roman"/>
                <a:cs typeface="Times New Roman"/>
              </a:rPr>
              <a:t>container.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901" y="2250666"/>
            <a:ext cx="8330223" cy="31875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388619"/>
            <a:ext cx="22612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FlowPane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1" y="1326601"/>
            <a:ext cx="9050119" cy="4274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76850" y="58674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MultipleStageDemo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371600"/>
            <a:ext cx="3829050" cy="30092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495800"/>
            <a:ext cx="7772400" cy="1570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060" y="1087271"/>
            <a:ext cx="8406207" cy="27227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3830828"/>
            <a:ext cx="8726805" cy="22199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program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creates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FlowPane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and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sets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its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padding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property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with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Insets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Insets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specifies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size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border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 a </a:t>
            </a:r>
            <a:r>
              <a:rPr dirty="0" sz="2400" spc="-5">
                <a:latin typeface="Times New Roman"/>
                <a:cs typeface="Times New Roman"/>
              </a:rPr>
              <a:t>pane.</a:t>
            </a:r>
            <a:endParaRPr sz="2400">
              <a:latin typeface="Times New Roman"/>
              <a:cs typeface="Times New Roman"/>
            </a:endParaRPr>
          </a:p>
          <a:p>
            <a:pPr lvl="1" marL="812800" marR="81280" indent="-342900">
              <a:lnSpc>
                <a:spcPct val="99200"/>
              </a:lnSpc>
              <a:spcBef>
                <a:spcPts val="5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-5">
                <a:latin typeface="Times New Roman"/>
                <a:cs typeface="Times New Roman"/>
              </a:rPr>
              <a:t> example,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constructor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5" b="1">
                <a:solidFill>
                  <a:srgbClr val="00997F"/>
                </a:solidFill>
                <a:latin typeface="Times New Roman"/>
                <a:cs typeface="Times New Roman"/>
              </a:rPr>
              <a:t>Insets(11,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12, 13, 14) </a:t>
            </a:r>
            <a:r>
              <a:rPr dirty="0" sz="2400" spc="-5">
                <a:latin typeface="Times New Roman"/>
                <a:cs typeface="Times New Roman"/>
              </a:rPr>
              <a:t>creates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Insets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with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border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sizes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top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(11),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right</a:t>
            </a:r>
            <a:r>
              <a:rPr dirty="0" sz="2400">
                <a:latin typeface="Times New Roman"/>
                <a:cs typeface="Times New Roman"/>
              </a:rPr>
              <a:t> (12),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bottom </a:t>
            </a:r>
            <a:r>
              <a:rPr dirty="0" sz="2400">
                <a:latin typeface="Times New Roman"/>
                <a:cs typeface="Times New Roman"/>
              </a:rPr>
              <a:t>(13),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and left </a:t>
            </a:r>
            <a:r>
              <a:rPr dirty="0" sz="2400">
                <a:latin typeface="Times New Roman"/>
                <a:cs typeface="Times New Roman"/>
              </a:rPr>
              <a:t>(14)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pixels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49" y="1161796"/>
            <a:ext cx="6941820" cy="538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2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2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200" spc="-15" b="1">
                <a:latin typeface="Calibri"/>
                <a:cs typeface="Calibri"/>
              </a:rPr>
              <a:t>(Stage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primaryStage)</a:t>
            </a:r>
            <a:r>
              <a:rPr dirty="0" sz="2200" spc="1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266700" marR="2245995">
              <a:lnSpc>
                <a:spcPts val="2590"/>
              </a:lnSpc>
              <a:spcBef>
                <a:spcPts val="114"/>
              </a:spcBef>
              <a:tabLst>
                <a:tab pos="4164329" algn="l"/>
              </a:tabLst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pane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set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its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properties </a:t>
            </a:r>
            <a:r>
              <a:rPr dirty="0" sz="2200" spc="-484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FlowPane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pane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=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22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66700" marR="1533525">
              <a:lnSpc>
                <a:spcPts val="2590"/>
              </a:lnSpc>
              <a:spcBef>
                <a:spcPts val="125"/>
              </a:spcBef>
            </a:pPr>
            <a:r>
              <a:rPr dirty="0" sz="2200" spc="-10" b="1">
                <a:latin typeface="Calibri"/>
                <a:cs typeface="Calibri"/>
              </a:rPr>
              <a:t>pane.setPadding(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5" b="1">
                <a:latin typeface="Calibri"/>
                <a:cs typeface="Calibri"/>
              </a:rPr>
              <a:t>Insets(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11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12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13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14</a:t>
            </a:r>
            <a:r>
              <a:rPr dirty="0" sz="2200" spc="-5" b="1">
                <a:latin typeface="Calibri"/>
                <a:cs typeface="Calibri"/>
              </a:rPr>
              <a:t>))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48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pane.setHgap(</a:t>
            </a:r>
            <a:r>
              <a:rPr dirty="0" sz="22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200" spc="-10" b="1">
                <a:latin typeface="Calibri"/>
                <a:cs typeface="Calibri"/>
              </a:rPr>
              <a:t>)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10"/>
              </a:lnSpc>
            </a:pPr>
            <a:r>
              <a:rPr dirty="0" sz="2200" spc="-15" b="1">
                <a:latin typeface="Calibri"/>
                <a:cs typeface="Calibri"/>
              </a:rPr>
              <a:t>pane.setVgap(</a:t>
            </a:r>
            <a:r>
              <a:rPr dirty="0" sz="2200" spc="-1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200" spc="-15" b="1">
                <a:latin typeface="Calibri"/>
                <a:cs typeface="Calibri"/>
              </a:rPr>
              <a:t>)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Place nodes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the pane</a:t>
            </a:r>
            <a:endParaRPr sz="2200">
              <a:latin typeface="Calibri"/>
              <a:cs typeface="Calibri"/>
            </a:endParaRPr>
          </a:p>
          <a:p>
            <a:pPr marL="774065" marR="600075" indent="-508000">
              <a:lnSpc>
                <a:spcPts val="2590"/>
              </a:lnSpc>
              <a:spcBef>
                <a:spcPts val="200"/>
              </a:spcBef>
              <a:tabLst>
                <a:tab pos="3249295" algn="l"/>
              </a:tabLst>
            </a:pPr>
            <a:r>
              <a:rPr dirty="0" sz="2200" spc="-5" b="1">
                <a:latin typeface="Calibri"/>
                <a:cs typeface="Calibri"/>
              </a:rPr>
              <a:t>pane.getChildren().	(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10" b="1">
                <a:latin typeface="Calibri"/>
                <a:cs typeface="Calibri"/>
              </a:rPr>
              <a:t>Label(</a:t>
            </a:r>
            <a:r>
              <a:rPr dirty="0" sz="2200" spc="-10" b="1">
                <a:solidFill>
                  <a:srgbClr val="6A8759"/>
                </a:solidFill>
                <a:latin typeface="Calibri"/>
                <a:cs typeface="Calibri"/>
              </a:rPr>
              <a:t>"First 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2200" spc="-5" b="1">
                <a:latin typeface="Calibri"/>
                <a:cs typeface="Calibri"/>
              </a:rPr>
              <a:t>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48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TextField()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Label(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"MI:"</a:t>
            </a:r>
            <a:r>
              <a:rPr dirty="0" sz="2200" spc="-5" b="1">
                <a:latin typeface="Calibri"/>
                <a:cs typeface="Calibri"/>
              </a:rPr>
              <a:t>))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98600"/>
              </a:lnSpc>
              <a:spcBef>
                <a:spcPts val="5"/>
              </a:spcBef>
            </a:pPr>
            <a:r>
              <a:rPr dirty="0" sz="2200" spc="-30" b="1">
                <a:latin typeface="Calibri"/>
                <a:cs typeface="Calibri"/>
              </a:rPr>
              <a:t>TextField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tfMi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=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20" b="1">
                <a:latin typeface="Calibri"/>
                <a:cs typeface="Calibri"/>
              </a:rPr>
              <a:t>TextField()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tfMi.setPrefColumnCount(</a:t>
            </a:r>
            <a:r>
              <a:rPr dirty="0" sz="2200" spc="-10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2200" spc="-10" b="1">
                <a:latin typeface="Calibri"/>
                <a:cs typeface="Calibri"/>
              </a:rPr>
              <a:t>)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pane.getChildren().addAll(tfMi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Label(</a:t>
            </a:r>
            <a:r>
              <a:rPr dirty="0" sz="2200" spc="-10" b="1">
                <a:solidFill>
                  <a:srgbClr val="6A8759"/>
                </a:solidFill>
                <a:latin typeface="Calibri"/>
                <a:cs typeface="Calibri"/>
              </a:rPr>
              <a:t>"Last</a:t>
            </a:r>
            <a:r>
              <a:rPr dirty="0" sz="2200" spc="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2200" spc="-5" b="1">
                <a:latin typeface="Calibri"/>
                <a:cs typeface="Calibri"/>
              </a:rPr>
              <a:t>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  <a:p>
            <a:pPr marL="774065">
              <a:lnSpc>
                <a:spcPct val="100000"/>
              </a:lnSpc>
              <a:spcBef>
                <a:spcPts val="75"/>
              </a:spcBef>
            </a:pP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TextField())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and place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020" y="862654"/>
            <a:ext cx="8844280" cy="5577840"/>
            <a:chOff x="184020" y="862654"/>
            <a:chExt cx="8844280" cy="5577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20" y="862654"/>
              <a:ext cx="7705983" cy="55776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39000" y="2895599"/>
              <a:ext cx="1789430" cy="381000"/>
            </a:xfrm>
            <a:custGeom>
              <a:avLst/>
              <a:gdLst/>
              <a:ahLst/>
              <a:cxnLst/>
              <a:rect l="l" t="t" r="r" b="b"/>
              <a:pathLst>
                <a:path w="1789429" h="381000">
                  <a:moveTo>
                    <a:pt x="1789112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789112" y="381000"/>
                  </a:lnTo>
                  <a:lnTo>
                    <a:pt x="17891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04406" y="160019"/>
            <a:ext cx="21361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GridPane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51712" y="2915411"/>
            <a:ext cx="1564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ShowGridPane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ShowGridPane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600" y="1676400"/>
            <a:ext cx="8915400" cy="3403600"/>
            <a:chOff x="228600" y="1676400"/>
            <a:chExt cx="8915400" cy="340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752600"/>
              <a:ext cx="4165600" cy="3327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2279" y="1676400"/>
              <a:ext cx="4871720" cy="3378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ShowGridPane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782319"/>
            <a:ext cx="5434330" cy="407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900" spc="-10" b="1">
                <a:latin typeface="Calibri"/>
                <a:cs typeface="Calibri"/>
              </a:rPr>
              <a:t>(Stage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primaryStage)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228600" marR="1376045">
              <a:lnSpc>
                <a:spcPts val="2180"/>
              </a:lnSpc>
              <a:spcBef>
                <a:spcPts val="180"/>
              </a:spcBef>
              <a:tabLst>
                <a:tab pos="3494404" algn="l"/>
              </a:tabLst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Create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and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set its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properties </a:t>
            </a:r>
            <a:r>
              <a:rPr dirty="0" sz="1900" spc="-4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GridPane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	;</a:t>
            </a:r>
            <a:endParaRPr sz="1900">
              <a:latin typeface="Calibri"/>
              <a:cs typeface="Calibri"/>
            </a:endParaRPr>
          </a:p>
          <a:p>
            <a:pPr marL="228600" marR="5080">
              <a:lnSpc>
                <a:spcPts val="2300"/>
              </a:lnSpc>
              <a:spcBef>
                <a:spcPts val="30"/>
              </a:spcBef>
              <a:tabLst>
                <a:tab pos="3401695" algn="l"/>
              </a:tabLst>
            </a:pPr>
            <a:r>
              <a:rPr dirty="0" sz="1900" spc="-5" b="1">
                <a:latin typeface="Calibri"/>
                <a:cs typeface="Calibri"/>
              </a:rPr>
              <a:t>pane.setAlignment(Pos.	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pane.setPadding(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Insets(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11.5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12.5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13.5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14.5</a:t>
            </a:r>
            <a:r>
              <a:rPr dirty="0" sz="1900" spc="-5" b="1">
                <a:latin typeface="Calibri"/>
                <a:cs typeface="Calibri"/>
              </a:rPr>
              <a:t>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pane.setHgap(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5.5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900" spc="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pane.setVgap(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5.5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1900">
              <a:latin typeface="Calibri"/>
              <a:cs typeface="Calibri"/>
            </a:endParaRPr>
          </a:p>
          <a:p>
            <a:pPr marL="228600" marR="1032510">
              <a:lnSpc>
                <a:spcPct val="100000"/>
              </a:lnSpc>
              <a:spcBef>
                <a:spcPts val="25"/>
              </a:spcBef>
              <a:tabLst>
                <a:tab pos="3129915" algn="l"/>
                <a:tab pos="3251835" algn="l"/>
                <a:tab pos="3446779" algn="l"/>
                <a:tab pos="4220210" algn="l"/>
                <a:tab pos="4251960" algn="l"/>
              </a:tabLst>
            </a:pPr>
            <a:r>
              <a:rPr dirty="0" sz="1900" spc="5" b="1">
                <a:latin typeface="Calibri"/>
                <a:cs typeface="Calibri"/>
              </a:rPr>
              <a:t>p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5" b="1">
                <a:latin typeface="Calibri"/>
                <a:cs typeface="Calibri"/>
              </a:rPr>
              <a:t>ne</a:t>
            </a:r>
            <a:r>
              <a:rPr dirty="0" sz="1900" b="1">
                <a:latin typeface="Calibri"/>
                <a:cs typeface="Calibri"/>
              </a:rPr>
              <a:t>.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5" b="1">
                <a:latin typeface="Calibri"/>
                <a:cs typeface="Calibri"/>
              </a:rPr>
              <a:t>d</a:t>
            </a:r>
            <a:r>
              <a:rPr dirty="0" sz="1900" b="1">
                <a:latin typeface="Calibri"/>
                <a:cs typeface="Calibri"/>
              </a:rPr>
              <a:t>d</a:t>
            </a:r>
            <a:r>
              <a:rPr dirty="0" sz="1900" spc="-5" b="1">
                <a:latin typeface="Calibri"/>
                <a:cs typeface="Calibri"/>
              </a:rPr>
              <a:t>(</a:t>
            </a:r>
            <a:r>
              <a:rPr dirty="0" sz="1900" spc="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La</a:t>
            </a:r>
            <a:r>
              <a:rPr dirty="0" sz="1900" b="1">
                <a:latin typeface="Calibri"/>
                <a:cs typeface="Calibri"/>
              </a:rPr>
              <a:t>b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spc="-5" b="1">
                <a:latin typeface="Calibri"/>
                <a:cs typeface="Calibri"/>
              </a:rPr>
              <a:t>l(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"F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i</a:t>
            </a:r>
            <a:r>
              <a:rPr dirty="0" sz="1900" spc="-25" b="1">
                <a:solidFill>
                  <a:srgbClr val="6A8759"/>
                </a:solidFill>
                <a:latin typeface="Calibri"/>
                <a:cs typeface="Calibri"/>
              </a:rPr>
              <a:t>r</a:t>
            </a:r>
            <a:r>
              <a:rPr dirty="0" sz="1900" spc="-20" b="1">
                <a:solidFill>
                  <a:srgbClr val="6A8759"/>
                </a:solidFill>
                <a:latin typeface="Calibri"/>
                <a:cs typeface="Calibri"/>
              </a:rPr>
              <a:t>s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t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 N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am</a:t>
            </a:r>
            <a:r>
              <a:rPr dirty="0" sz="1900" spc="5" b="1">
                <a:solidFill>
                  <a:srgbClr val="6A8759"/>
                </a:solidFill>
                <a:latin typeface="Calibri"/>
                <a:cs typeface="Calibri"/>
              </a:rPr>
              <a:t>e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: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Label(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"MI:"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	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5" b="1">
                <a:latin typeface="Calibri"/>
                <a:cs typeface="Calibri"/>
              </a:rPr>
              <a:t>Label(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"Last</a:t>
            </a:r>
            <a:r>
              <a:rPr dirty="0" sz="1900" spc="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640" y="4833111"/>
            <a:ext cx="4275455" cy="14706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  <a:tabLst>
                <a:tab pos="2129155" algn="l"/>
                <a:tab pos="3164840" algn="l"/>
              </a:tabLst>
            </a:pPr>
            <a:r>
              <a:rPr dirty="0" sz="1900" spc="-10" b="1">
                <a:latin typeface="Calibri"/>
                <a:cs typeface="Calibri"/>
              </a:rPr>
              <a:t>Button </a:t>
            </a:r>
            <a:r>
              <a:rPr dirty="0" sz="1900" spc="-5" b="1">
                <a:latin typeface="Calibri"/>
                <a:cs typeface="Calibri"/>
              </a:rPr>
              <a:t>btAdd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5" b="1">
                <a:latin typeface="Calibri"/>
                <a:cs typeface="Calibri"/>
              </a:rPr>
              <a:t>Button(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"Add Name"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pane.add(btAdd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GridPane.</a:t>
            </a:r>
            <a:r>
              <a:rPr dirty="0" sz="1900" spc="-5" b="1" i="1">
                <a:latin typeface="Calibri"/>
                <a:cs typeface="Calibri"/>
              </a:rPr>
              <a:t>setHalignment</a:t>
            </a:r>
            <a:r>
              <a:rPr dirty="0" sz="1900" spc="-5" b="1">
                <a:latin typeface="Calibri"/>
                <a:cs typeface="Calibri"/>
              </a:rPr>
              <a:t>(	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HPos.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Create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and place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it in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9578" y="5418328"/>
            <a:ext cx="16700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280911"/>
            <a:ext cx="10858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027" y="2362200"/>
            <a:ext cx="4162972" cy="33273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881" y="160019"/>
            <a:ext cx="26625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BorderPane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9" y="1469385"/>
            <a:ext cx="8946910" cy="3439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7305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ShowBorderPane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250" y="339851"/>
            <a:ext cx="59061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Basic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Structure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of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JavaFX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040891"/>
            <a:ext cx="5706745" cy="2263140"/>
          </a:xfrm>
          <a:prstGeom prst="rect">
            <a:avLst/>
          </a:prstGeom>
        </p:spPr>
        <p:txBody>
          <a:bodyPr wrap="square" lIns="0" tIns="2749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16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15" b="1">
                <a:latin typeface="Calibri"/>
                <a:cs typeface="Calibri"/>
              </a:rPr>
              <a:t>javafx.application.Application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Override the start(Stage)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method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97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Stage,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Scene,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and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Nodes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5504" y="3818609"/>
            <a:ext cx="2551430" cy="2153285"/>
            <a:chOff x="505504" y="3818609"/>
            <a:chExt cx="2551430" cy="2153285"/>
          </a:xfrm>
        </p:grpSpPr>
        <p:sp>
          <p:nvSpPr>
            <p:cNvPr id="5" name="object 5"/>
            <p:cNvSpPr/>
            <p:nvPr/>
          </p:nvSpPr>
          <p:spPr>
            <a:xfrm>
              <a:off x="514077" y="3838882"/>
              <a:ext cx="1938020" cy="2124710"/>
            </a:xfrm>
            <a:custGeom>
              <a:avLst/>
              <a:gdLst/>
              <a:ahLst/>
              <a:cxnLst/>
              <a:rect l="l" t="t" r="r" b="b"/>
              <a:pathLst>
                <a:path w="1938020" h="2124710">
                  <a:moveTo>
                    <a:pt x="0" y="2124212"/>
                  </a:moveTo>
                  <a:lnTo>
                    <a:pt x="1937647" y="2124212"/>
                  </a:lnTo>
                  <a:lnTo>
                    <a:pt x="1937647" y="0"/>
                  </a:lnTo>
                  <a:lnTo>
                    <a:pt x="0" y="0"/>
                  </a:lnTo>
                  <a:lnTo>
                    <a:pt x="0" y="2124212"/>
                  </a:lnTo>
                  <a:close/>
                </a:path>
                <a:path w="1938020" h="2124710">
                  <a:moveTo>
                    <a:pt x="155101" y="2018340"/>
                  </a:moveTo>
                  <a:lnTo>
                    <a:pt x="1791536" y="2018340"/>
                  </a:lnTo>
                  <a:lnTo>
                    <a:pt x="1791536" y="110377"/>
                  </a:lnTo>
                  <a:lnTo>
                    <a:pt x="155101" y="110377"/>
                  </a:lnTo>
                  <a:lnTo>
                    <a:pt x="155101" y="2018340"/>
                  </a:lnTo>
                  <a:close/>
                </a:path>
                <a:path w="1938020" h="2124710">
                  <a:moveTo>
                    <a:pt x="265246" y="993401"/>
                  </a:moveTo>
                  <a:lnTo>
                    <a:pt x="1193608" y="993401"/>
                  </a:lnTo>
                  <a:lnTo>
                    <a:pt x="1193608" y="804182"/>
                  </a:lnTo>
                  <a:lnTo>
                    <a:pt x="265246" y="804182"/>
                  </a:lnTo>
                  <a:lnTo>
                    <a:pt x="265246" y="993401"/>
                  </a:lnTo>
                  <a:close/>
                </a:path>
              </a:pathLst>
            </a:custGeom>
            <a:ln w="16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89873" y="3818610"/>
              <a:ext cx="767080" cy="466725"/>
            </a:xfrm>
            <a:custGeom>
              <a:avLst/>
              <a:gdLst/>
              <a:ahLst/>
              <a:cxnLst/>
              <a:rect l="l" t="t" r="r" b="b"/>
              <a:pathLst>
                <a:path w="767080" h="466725">
                  <a:moveTo>
                    <a:pt x="593432" y="392493"/>
                  </a:moveTo>
                  <a:lnTo>
                    <a:pt x="588492" y="387451"/>
                  </a:lnTo>
                  <a:lnTo>
                    <a:pt x="97409" y="387451"/>
                  </a:lnTo>
                  <a:lnTo>
                    <a:pt x="134874" y="331139"/>
                  </a:lnTo>
                  <a:lnTo>
                    <a:pt x="0" y="398716"/>
                  </a:lnTo>
                  <a:lnTo>
                    <a:pt x="134874" y="466293"/>
                  </a:lnTo>
                  <a:lnTo>
                    <a:pt x="97409" y="409981"/>
                  </a:lnTo>
                  <a:lnTo>
                    <a:pt x="588492" y="409981"/>
                  </a:lnTo>
                  <a:lnTo>
                    <a:pt x="593432" y="404939"/>
                  </a:lnTo>
                  <a:lnTo>
                    <a:pt x="593432" y="392493"/>
                  </a:lnTo>
                  <a:close/>
                </a:path>
                <a:path w="767080" h="466725">
                  <a:moveTo>
                    <a:pt x="766521" y="61366"/>
                  </a:moveTo>
                  <a:lnTo>
                    <a:pt x="761568" y="56324"/>
                  </a:lnTo>
                  <a:lnTo>
                    <a:pt x="270497" y="56324"/>
                  </a:lnTo>
                  <a:lnTo>
                    <a:pt x="307949" y="0"/>
                  </a:lnTo>
                  <a:lnTo>
                    <a:pt x="173088" y="67576"/>
                  </a:lnTo>
                  <a:lnTo>
                    <a:pt x="307949" y="135166"/>
                  </a:lnTo>
                  <a:lnTo>
                    <a:pt x="270484" y="78841"/>
                  </a:lnTo>
                  <a:lnTo>
                    <a:pt x="761568" y="78841"/>
                  </a:lnTo>
                  <a:lnTo>
                    <a:pt x="766521" y="73799"/>
                  </a:lnTo>
                  <a:lnTo>
                    <a:pt x="766521" y="61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704045" y="3657507"/>
            <a:ext cx="821055" cy="1191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1140" marR="5080" indent="175260">
              <a:lnSpc>
                <a:spcPct val="154600"/>
              </a:lnSpc>
              <a:spcBef>
                <a:spcPts val="95"/>
              </a:spcBef>
            </a:pPr>
            <a:r>
              <a:rPr dirty="0" sz="1400">
                <a:latin typeface="Times New Roman"/>
                <a:cs typeface="Times New Roman"/>
              </a:rPr>
              <a:t>S</a:t>
            </a:r>
            <a:r>
              <a:rPr dirty="0" sz="1400" spc="10">
                <a:latin typeface="Times New Roman"/>
                <a:cs typeface="Times New Roman"/>
              </a:rPr>
              <a:t>t</a:t>
            </a:r>
            <a:r>
              <a:rPr dirty="0" sz="1400" spc="10">
                <a:latin typeface="Times New Roman"/>
                <a:cs typeface="Times New Roman"/>
              </a:rPr>
              <a:t>a</a:t>
            </a:r>
            <a:r>
              <a:rPr dirty="0" sz="1400">
                <a:latin typeface="Times New Roman"/>
                <a:cs typeface="Times New Roman"/>
              </a:rPr>
              <a:t>g</a:t>
            </a:r>
            <a:r>
              <a:rPr dirty="0" sz="1400" spc="5">
                <a:latin typeface="Times New Roman"/>
                <a:cs typeface="Times New Roman"/>
              </a:rPr>
              <a:t>e  </a:t>
            </a:r>
            <a:r>
              <a:rPr dirty="0" sz="1400" spc="5">
                <a:latin typeface="Times New Roman"/>
                <a:cs typeface="Times New Roman"/>
              </a:rPr>
              <a:t>Scene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Times New Roman"/>
                <a:cs typeface="Times New Roman"/>
              </a:rPr>
              <a:t>Button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69589" y="4654327"/>
            <a:ext cx="593725" cy="135255"/>
          </a:xfrm>
          <a:custGeom>
            <a:avLst/>
            <a:gdLst/>
            <a:ahLst/>
            <a:cxnLst/>
            <a:rect l="l" t="t" r="r" b="b"/>
            <a:pathLst>
              <a:path w="593725" h="135254">
                <a:moveTo>
                  <a:pt x="134871" y="0"/>
                </a:moveTo>
                <a:lnTo>
                  <a:pt x="0" y="67579"/>
                </a:lnTo>
                <a:lnTo>
                  <a:pt x="134871" y="135157"/>
                </a:lnTo>
                <a:lnTo>
                  <a:pt x="97406" y="78841"/>
                </a:lnTo>
                <a:lnTo>
                  <a:pt x="83709" y="78841"/>
                </a:lnTo>
                <a:lnTo>
                  <a:pt x="78675" y="73795"/>
                </a:lnTo>
                <a:lnTo>
                  <a:pt x="78675" y="61361"/>
                </a:lnTo>
                <a:lnTo>
                  <a:pt x="83709" y="56315"/>
                </a:lnTo>
                <a:lnTo>
                  <a:pt x="97406" y="56315"/>
                </a:lnTo>
                <a:lnTo>
                  <a:pt x="134871" y="0"/>
                </a:lnTo>
                <a:close/>
              </a:path>
              <a:path w="593725" h="135254">
                <a:moveTo>
                  <a:pt x="97406" y="56315"/>
                </a:moveTo>
                <a:lnTo>
                  <a:pt x="83709" y="56315"/>
                </a:lnTo>
                <a:lnTo>
                  <a:pt x="78675" y="61361"/>
                </a:lnTo>
                <a:lnTo>
                  <a:pt x="78675" y="73795"/>
                </a:lnTo>
                <a:lnTo>
                  <a:pt x="83709" y="78841"/>
                </a:lnTo>
                <a:lnTo>
                  <a:pt x="97406" y="78841"/>
                </a:lnTo>
                <a:lnTo>
                  <a:pt x="89913" y="67579"/>
                </a:lnTo>
                <a:lnTo>
                  <a:pt x="97406" y="56315"/>
                </a:lnTo>
                <a:close/>
              </a:path>
              <a:path w="593725" h="135254">
                <a:moveTo>
                  <a:pt x="588487" y="56315"/>
                </a:moveTo>
                <a:lnTo>
                  <a:pt x="97406" y="56315"/>
                </a:lnTo>
                <a:lnTo>
                  <a:pt x="89913" y="67579"/>
                </a:lnTo>
                <a:lnTo>
                  <a:pt x="97406" y="78841"/>
                </a:lnTo>
                <a:lnTo>
                  <a:pt x="588487" y="78841"/>
                </a:lnTo>
                <a:lnTo>
                  <a:pt x="593432" y="73795"/>
                </a:lnTo>
                <a:lnTo>
                  <a:pt x="593432" y="61361"/>
                </a:lnTo>
                <a:lnTo>
                  <a:pt x="588487" y="56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MultipleStageDemo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259387" y="4953000"/>
            <a:ext cx="2335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0325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MyJavaFX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483107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3450" y="2006600"/>
            <a:ext cx="4737100" cy="284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196595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89" y="934211"/>
            <a:ext cx="43910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0">
                <a:latin typeface="Calibri"/>
                <a:cs typeface="Calibri"/>
              </a:rPr>
              <a:t>(Stage</a:t>
            </a:r>
            <a:r>
              <a:rPr dirty="0" sz="2000" spc="-5">
                <a:latin typeface="Calibri"/>
                <a:cs typeface="Calibri"/>
              </a:rPr>
              <a:t> primaryStage)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border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tabLst>
                <a:tab pos="4309745" algn="l"/>
              </a:tabLst>
            </a:pPr>
            <a:r>
              <a:rPr dirty="0" sz="2000" spc="-5">
                <a:latin typeface="Calibri"/>
                <a:cs typeface="Calibri"/>
              </a:rPr>
              <a:t>Bo</a:t>
            </a:r>
            <a:r>
              <a:rPr dirty="0" sz="2000" spc="-25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er</a:t>
            </a:r>
            <a:r>
              <a:rPr dirty="0" sz="2000" spc="-40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 = 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w	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2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458211"/>
            <a:ext cx="60515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764" y="2458211"/>
            <a:ext cx="35782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165" marR="486409" indent="-1651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5">
                <a:latin typeface="Calibri"/>
                <a:cs typeface="Calibri"/>
              </a:rPr>
              <a:t>CustomPane(</a:t>
            </a:r>
            <a:r>
              <a:rPr dirty="0" sz="2000" spc="-15">
                <a:solidFill>
                  <a:srgbClr val="6A8759"/>
                </a:solidFill>
                <a:latin typeface="Calibri"/>
                <a:cs typeface="Calibri"/>
              </a:rPr>
              <a:t>"Top"</a:t>
            </a:r>
            <a:r>
              <a:rPr dirty="0" sz="2000" spc="-15">
                <a:latin typeface="Calibri"/>
                <a:cs typeface="Calibri"/>
              </a:rPr>
              <a:t>))</a:t>
            </a:r>
            <a:r>
              <a:rPr dirty="0" sz="2000" spc="-15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9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CustomPane(</a:t>
            </a:r>
            <a:r>
              <a:rPr dirty="0" sz="2000" spc="-5">
                <a:solidFill>
                  <a:srgbClr val="6A8759"/>
                </a:solidFill>
                <a:latin typeface="Calibri"/>
                <a:cs typeface="Calibri"/>
              </a:rPr>
              <a:t>"Right"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38735" marR="5080" indent="37846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>
                <a:latin typeface="Calibri"/>
                <a:cs typeface="Calibri"/>
              </a:rPr>
              <a:t>CustomPane(</a:t>
            </a:r>
            <a:r>
              <a:rPr dirty="0" sz="2000" spc="-10">
                <a:solidFill>
                  <a:srgbClr val="6A8759"/>
                </a:solidFill>
                <a:latin typeface="Calibri"/>
                <a:cs typeface="Calibri"/>
              </a:rPr>
              <a:t>"Bottom"</a:t>
            </a:r>
            <a:r>
              <a:rPr dirty="0" sz="2000" spc="-10">
                <a:latin typeface="Calibri"/>
                <a:cs typeface="Calibri"/>
              </a:rPr>
              <a:t>))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2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CustomPane(</a:t>
            </a:r>
            <a:r>
              <a:rPr dirty="0" sz="2000" spc="-5">
                <a:solidFill>
                  <a:srgbClr val="6A8759"/>
                </a:solidFill>
                <a:latin typeface="Calibri"/>
                <a:cs typeface="Calibri"/>
              </a:rPr>
              <a:t>"Left"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CustomPane(</a:t>
            </a:r>
            <a:r>
              <a:rPr dirty="0" sz="2000" spc="-10">
                <a:solidFill>
                  <a:srgbClr val="6A8759"/>
                </a:solidFill>
                <a:latin typeface="Calibri"/>
                <a:cs typeface="Calibri"/>
              </a:rPr>
              <a:t>"Center"</a:t>
            </a:r>
            <a:r>
              <a:rPr dirty="0" sz="2000" spc="-10">
                <a:latin typeface="Calibri"/>
                <a:cs typeface="Calibri"/>
              </a:rPr>
              <a:t>))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4287011"/>
            <a:ext cx="6668134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 scene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it in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Define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a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custom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label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in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center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the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44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extends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StackPane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{…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6985" y="2133600"/>
            <a:ext cx="3697014" cy="22201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196595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086611"/>
            <a:ext cx="6668134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0">
                <a:latin typeface="Calibri"/>
                <a:cs typeface="Calibri"/>
              </a:rPr>
              <a:t>(Stage</a:t>
            </a:r>
            <a:r>
              <a:rPr dirty="0" sz="2000" spc="-5">
                <a:latin typeface="Calibri"/>
                <a:cs typeface="Calibri"/>
              </a:rPr>
              <a:t> primaryStage)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border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 scene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it in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Define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a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custom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label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in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center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the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44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extends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StackPane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69900" marR="2548255" indent="-228600">
              <a:lnSpc>
                <a:spcPct val="100000"/>
              </a:lnSpc>
              <a:tabLst>
                <a:tab pos="3559810" algn="l"/>
              </a:tabLst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5">
                <a:solidFill>
                  <a:srgbClr val="FFC66D"/>
                </a:solidFill>
                <a:latin typeface="Calibri"/>
                <a:cs typeface="Calibri"/>
              </a:rPr>
              <a:t>CustomPane</a:t>
            </a:r>
            <a:r>
              <a:rPr dirty="0" sz="2000" spc="-5">
                <a:latin typeface="Calibri"/>
                <a:cs typeface="Calibri"/>
              </a:rPr>
              <a:t>(String </a:t>
            </a:r>
            <a:r>
              <a:rPr dirty="0" sz="2000">
                <a:latin typeface="Calibri"/>
                <a:cs typeface="Calibri"/>
              </a:rPr>
              <a:t>title) {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getChildren().add(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>
                <a:latin typeface="Calibri"/>
                <a:cs typeface="Calibri"/>
              </a:rPr>
              <a:t>Label(title))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setStyle(</a:t>
            </a:r>
            <a:r>
              <a:rPr dirty="0" sz="2000">
                <a:solidFill>
                  <a:srgbClr val="6A8759"/>
                </a:solidFill>
                <a:latin typeface="Calibri"/>
                <a:cs typeface="Calibri"/>
              </a:rPr>
              <a:t>"	"</a:t>
            </a:r>
            <a:r>
              <a:rPr dirty="0" sz="2000">
                <a:latin typeface="Calibri"/>
                <a:cs typeface="Calibri"/>
              </a:rPr>
              <a:t>)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setPadding(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2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Insets(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11.5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12.5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13.5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14.5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914400"/>
            <a:ext cx="3697014" cy="22201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75625" y="6528364"/>
            <a:ext cx="20320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52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756" y="160019"/>
            <a:ext cx="13608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H</a:t>
            </a:r>
            <a:r>
              <a:rPr dirty="0" b="0">
                <a:latin typeface="Times New Roman"/>
                <a:cs typeface="Times New Roman"/>
              </a:rPr>
              <a:t>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50" y="1219200"/>
            <a:ext cx="8636000" cy="26606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54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756" y="160019"/>
            <a:ext cx="13608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V</a:t>
            </a:r>
            <a:r>
              <a:rPr dirty="0" b="0">
                <a:latin typeface="Times New Roman"/>
                <a:cs typeface="Times New Roman"/>
              </a:rPr>
              <a:t>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13" y="1562100"/>
            <a:ext cx="8642349" cy="2743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Times New Roman"/>
                <a:cs typeface="Times New Roman"/>
              </a:rPr>
              <a:t>ShowHBoxVBox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55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143000"/>
            <a:ext cx="6394450" cy="4978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57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8939" y="862076"/>
            <a:ext cx="487743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15621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border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BorderPane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0585" y="1596644"/>
            <a:ext cx="109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C000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1989" y="2334259"/>
            <a:ext cx="3358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1989" y="2690876"/>
            <a:ext cx="169735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 b="1">
                <a:latin typeface="Calibri"/>
                <a:cs typeface="Calibri"/>
              </a:rPr>
              <a:t>pane.setTop(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.</a:t>
            </a:r>
            <a:r>
              <a:rPr dirty="0" sz="2400" spc="5" b="1">
                <a:latin typeface="Calibri"/>
                <a:cs typeface="Calibri"/>
              </a:rPr>
              <a:t>s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</a:t>
            </a:r>
            <a:r>
              <a:rPr dirty="0" sz="2400" spc="-5" b="1">
                <a:latin typeface="Calibri"/>
                <a:cs typeface="Calibri"/>
              </a:rPr>
              <a:t>L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b="1">
                <a:latin typeface="Calibri"/>
                <a:cs typeface="Calibri"/>
              </a:rPr>
              <a:t>ft(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4034" y="2690876"/>
            <a:ext cx="226060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39" y="3794252"/>
            <a:ext cx="5532120" cy="185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getHBox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8939" y="5991859"/>
            <a:ext cx="3115310" cy="748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getVBox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175625" y="6528364"/>
            <a:ext cx="20320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59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64996"/>
            <a:ext cx="5907405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85750" marR="2108835" indent="-273050">
              <a:lnSpc>
                <a:spcPct val="100800"/>
              </a:lnSpc>
              <a:spcBef>
                <a:spcPts val="75"/>
              </a:spcBef>
              <a:tabLst>
                <a:tab pos="3207385" algn="l"/>
              </a:tabLst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5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45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getHBox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H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h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w	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ct val="100800"/>
              </a:lnSpc>
              <a:tabLst>
                <a:tab pos="2002789" algn="l"/>
              </a:tabLst>
            </a:pPr>
            <a:r>
              <a:rPr dirty="0" sz="2400" spc="-10" b="1">
                <a:latin typeface="Calibri"/>
                <a:cs typeface="Calibri"/>
              </a:rPr>
              <a:t>hBox.setPadding(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hBox.	</a:t>
            </a:r>
            <a:r>
              <a:rPr dirty="0" sz="2400" spc="-10" b="1">
                <a:latin typeface="Calibri"/>
                <a:cs typeface="Calibri"/>
              </a:rPr>
              <a:t>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"-fx-background-color:</a:t>
            </a:r>
            <a:r>
              <a:rPr dirty="0" sz="2400" spc="-4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gold"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8990" y="2828035"/>
            <a:ext cx="35902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hBox.getChildren().add(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9425" y="2828035"/>
            <a:ext cx="29400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"Computer</a:t>
            </a:r>
            <a:r>
              <a:rPr dirty="0" sz="2400" spc="-6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Science"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"Chemistry"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562604"/>
            <a:ext cx="7753984" cy="22199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7305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latin typeface="Calibri"/>
                <a:cs typeface="Calibri"/>
              </a:rPr>
              <a:t>ImageView imageView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ImageView(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Image(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http://liveexample.pearsoncmg.com/book/image/us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25"/>
              </a:spcBef>
            </a:pP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.gif"</a:t>
            </a:r>
            <a:r>
              <a:rPr dirty="0" sz="2400" b="1">
                <a:latin typeface="Calibri"/>
                <a:cs typeface="Calibri"/>
              </a:rPr>
              <a:t>))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2856230">
              <a:lnSpc>
                <a:spcPts val="2880"/>
              </a:lnSpc>
              <a:spcBef>
                <a:spcPts val="60"/>
              </a:spcBef>
              <a:tabLst>
                <a:tab pos="4709795" algn="l"/>
              </a:tabLst>
            </a:pPr>
            <a:r>
              <a:rPr dirty="0" sz="2400" spc="-5" b="1">
                <a:latin typeface="Calibri"/>
                <a:cs typeface="Calibri"/>
              </a:rPr>
              <a:t>h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spc="-5" b="1">
                <a:latin typeface="Calibri"/>
                <a:cs typeface="Calibri"/>
              </a:rPr>
              <a:t>x</a:t>
            </a:r>
            <a:r>
              <a:rPr dirty="0" sz="2400" spc="20" b="1">
                <a:latin typeface="Calibri"/>
                <a:cs typeface="Calibri"/>
              </a:rPr>
              <a:t>.</a:t>
            </a:r>
            <a:r>
              <a:rPr dirty="0" sz="2400" spc="-30" b="1">
                <a:latin typeface="Calibri"/>
                <a:cs typeface="Calibri"/>
              </a:rPr>
              <a:t>g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tC</a:t>
            </a:r>
            <a:r>
              <a:rPr dirty="0" sz="2400" spc="-5" b="1">
                <a:latin typeface="Calibri"/>
                <a:cs typeface="Calibri"/>
              </a:rPr>
              <a:t>hild</a:t>
            </a:r>
            <a:r>
              <a:rPr dirty="0" sz="2400" spc="-30" b="1">
                <a:latin typeface="Calibri"/>
                <a:cs typeface="Calibri"/>
              </a:rPr>
              <a:t>r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()</a:t>
            </a:r>
            <a:r>
              <a:rPr dirty="0" sz="2400" spc="-5" b="1">
                <a:latin typeface="Calibri"/>
                <a:cs typeface="Calibri"/>
              </a:rPr>
              <a:t>.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dd</a:t>
            </a:r>
            <a:r>
              <a:rPr dirty="0" sz="2400" b="1">
                <a:latin typeface="Calibri"/>
                <a:cs typeface="Calibri"/>
              </a:rPr>
              <a:t>(	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return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1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75625" y="6528364"/>
            <a:ext cx="20320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61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075435"/>
            <a:ext cx="8757285" cy="478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5000625" indent="-273050">
              <a:lnSpc>
                <a:spcPct val="100000"/>
              </a:lnSpc>
              <a:spcBef>
                <a:spcPts val="100"/>
              </a:spcBef>
              <a:tabLst>
                <a:tab pos="3664585" algn="l"/>
              </a:tabLst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getVBox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V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w	;</a:t>
            </a:r>
            <a:endParaRPr sz="2400">
              <a:latin typeface="Calibri"/>
              <a:cs typeface="Calibri"/>
            </a:endParaRPr>
          </a:p>
          <a:p>
            <a:pPr marL="285750" marR="2550795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vBox.setPadding(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"Courses"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831850" marR="5080" indent="-546100">
              <a:lnSpc>
                <a:spcPts val="2810"/>
              </a:lnSpc>
              <a:spcBef>
                <a:spcPts val="175"/>
              </a:spcBef>
              <a:tabLst>
                <a:tab pos="3853815" algn="l"/>
                <a:tab pos="6974840" algn="l"/>
              </a:tabLst>
            </a:pPr>
            <a:r>
              <a:rPr dirty="0" sz="2400" spc="-5" b="1">
                <a:latin typeface="Calibri"/>
                <a:cs typeface="Calibri"/>
              </a:rPr>
              <a:t>Label[] </a:t>
            </a:r>
            <a:r>
              <a:rPr dirty="0" sz="2400" spc="-10" b="1">
                <a:latin typeface="Calibri"/>
                <a:cs typeface="Calibri"/>
              </a:rPr>
              <a:t>courses</a:t>
            </a:r>
            <a:r>
              <a:rPr dirty="0" sz="2400" b="1">
                <a:latin typeface="Calibri"/>
                <a:cs typeface="Calibri"/>
              </a:rPr>
              <a:t> = </a:t>
            </a:r>
            <a:r>
              <a:rPr dirty="0" sz="2400" spc="-5" b="1">
                <a:latin typeface="Calibri"/>
                <a:cs typeface="Calibri"/>
              </a:rPr>
              <a:t>{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1301"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1302"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2410"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3720"</a:t>
            </a:r>
            <a:r>
              <a:rPr dirty="0" sz="2400" spc="-5" b="1">
                <a:latin typeface="Calibri"/>
                <a:cs typeface="Calibri"/>
              </a:rPr>
              <a:t>)}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795"/>
              </a:lnSpc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(Label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course: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courses)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2138680">
              <a:lnSpc>
                <a:spcPct val="100800"/>
              </a:lnSpc>
              <a:tabLst>
                <a:tab pos="2593340" algn="l"/>
              </a:tabLst>
            </a:pPr>
            <a:r>
              <a:rPr dirty="0" sz="2400" spc="-15" b="1">
                <a:latin typeface="Calibri"/>
                <a:cs typeface="Calibri"/>
              </a:rPr>
              <a:t>VBox.	</a:t>
            </a:r>
            <a:r>
              <a:rPr dirty="0" sz="2400" spc="-10" b="1">
                <a:latin typeface="Calibri"/>
                <a:cs typeface="Calibri"/>
              </a:rPr>
              <a:t>(course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vBox.getChildren().add(course)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return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75" y="0"/>
            <a:ext cx="7879080" cy="2245360"/>
          </a:xfrm>
          <a:prstGeom prst="rect"/>
        </p:spPr>
        <p:txBody>
          <a:bodyPr wrap="square" lIns="0" tIns="178435" rIns="0" bIns="0" rtlCol="0" vert="horz">
            <a:spAutoFit/>
          </a:bodyPr>
          <a:lstStyle/>
          <a:p>
            <a:pPr algn="ctr" marL="648970">
              <a:lnSpc>
                <a:spcPct val="100000"/>
              </a:lnSpc>
              <a:spcBef>
                <a:spcPts val="1405"/>
              </a:spcBef>
            </a:pPr>
            <a:r>
              <a:rPr dirty="0" spc="-5" b="0">
                <a:latin typeface="Times New Roman"/>
                <a:cs typeface="Times New Roman"/>
              </a:rPr>
              <a:t>Shapes</a:t>
            </a:r>
          </a:p>
          <a:p>
            <a:pPr marL="12700" marR="5080">
              <a:lnSpc>
                <a:spcPct val="99600"/>
              </a:lnSpc>
              <a:spcBef>
                <a:spcPts val="844"/>
              </a:spcBef>
            </a:pPr>
            <a:r>
              <a:rPr dirty="0" sz="2800" spc="-5" b="0">
                <a:latin typeface="Times New Roman"/>
                <a:cs typeface="Times New Roman"/>
              </a:rPr>
              <a:t>JavaFX</a:t>
            </a:r>
            <a:r>
              <a:rPr dirty="0" sz="2800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provides many</a:t>
            </a:r>
            <a:r>
              <a:rPr dirty="0" sz="2800" spc="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shape</a:t>
            </a:r>
            <a:r>
              <a:rPr dirty="0" sz="2800" spc="-10" b="0">
                <a:latin typeface="Times New Roman"/>
                <a:cs typeface="Times New Roman"/>
              </a:rPr>
              <a:t> classes</a:t>
            </a:r>
            <a:r>
              <a:rPr dirty="0" sz="2800" b="0">
                <a:latin typeface="Times New Roman"/>
                <a:cs typeface="Times New Roman"/>
              </a:rPr>
              <a:t> for</a:t>
            </a:r>
            <a:r>
              <a:rPr dirty="0" sz="2800" spc="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drawing</a:t>
            </a:r>
            <a:r>
              <a:rPr dirty="0" sz="2800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texts, </a:t>
            </a:r>
            <a:r>
              <a:rPr dirty="0" sz="2800" spc="-68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lines, circles, rectangles, ellipses, arcs, polygons, and </a:t>
            </a:r>
            <a:r>
              <a:rPr dirty="0" sz="2800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polylines.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137" y="2002535"/>
            <a:ext cx="5807328" cy="42672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458724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MyJavaFX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380235"/>
            <a:ext cx="8347709" cy="5152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2826385" indent="-27305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 class </a:t>
            </a:r>
            <a:r>
              <a:rPr dirty="0" sz="2400" spc="-15" b="1">
                <a:latin typeface="Calibri"/>
                <a:cs typeface="Calibri"/>
              </a:rPr>
              <a:t>MyJavaFX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400" spc="-10" b="1">
                <a:latin typeface="Calibri"/>
                <a:cs typeface="Calibri"/>
              </a:rPr>
              <a:t>Application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2355215">
              <a:lnSpc>
                <a:spcPct val="100800"/>
              </a:lnSpc>
              <a:spcBef>
                <a:spcPts val="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 place it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btOK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 marR="655320">
              <a:lnSpc>
                <a:spcPts val="2880"/>
              </a:lnSpc>
              <a:spcBef>
                <a:spcPts val="20"/>
              </a:spcBef>
            </a:pP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Scene(btOK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primaryStage.setTitle(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"MyJavaFX"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 marL="558800" marR="5080">
              <a:lnSpc>
                <a:spcPts val="2900"/>
              </a:lnSpc>
              <a:spcBef>
                <a:spcPts val="10"/>
              </a:spcBef>
            </a:pP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77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400" spc="-5" b="1">
                <a:latin typeface="Calibri"/>
                <a:cs typeface="Calibri"/>
              </a:rPr>
              <a:t>(String[]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args)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</a:pPr>
            <a:r>
              <a:rPr dirty="0" sz="2400" spc="-5" b="1" i="1">
                <a:latin typeface="Calibri"/>
                <a:cs typeface="Calibri"/>
              </a:rPr>
              <a:t>launch</a:t>
            </a:r>
            <a:r>
              <a:rPr dirty="0" sz="2400" spc="-5" b="1">
                <a:latin typeface="Calibri"/>
                <a:cs typeface="Calibri"/>
              </a:rPr>
              <a:t>(args)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6825" y="160019"/>
            <a:ext cx="10102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0" b="0">
                <a:latin typeface="Times New Roman"/>
                <a:cs typeface="Times New Roman"/>
              </a:rPr>
              <a:t>T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xt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47" y="1226198"/>
            <a:ext cx="8830253" cy="39304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3994" y="160019"/>
            <a:ext cx="31362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 b="0">
                <a:latin typeface="Times New Roman"/>
                <a:cs typeface="Times New Roman"/>
              </a:rPr>
              <a:t>Text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35" y="1949392"/>
            <a:ext cx="8566852" cy="24737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48400" y="5562600"/>
            <a:ext cx="1335405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254"/>
              </a:spcBef>
            </a:pPr>
            <a:r>
              <a:rPr dirty="0" sz="2000" spc="-20">
                <a:latin typeface="Times New Roman"/>
                <a:cs typeface="Times New Roman"/>
              </a:rPr>
              <a:t>ShowText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190500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ShowText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993900"/>
            <a:ext cx="3276600" cy="2870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190500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67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705611"/>
            <a:ext cx="42818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Times New Roman"/>
                <a:cs typeface="Times New Roman"/>
              </a:rPr>
              <a:t>start</a:t>
            </a:r>
            <a:r>
              <a:rPr dirty="0" sz="2000" spc="-5" b="1">
                <a:latin typeface="Times New Roman"/>
                <a:cs typeface="Times New Roman"/>
              </a:rPr>
              <a:t>(Stage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primaryStage)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 marR="509270">
              <a:lnSpc>
                <a:spcPct val="100000"/>
              </a:lnSpc>
            </a:pP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 pane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to hold the texts </a:t>
            </a:r>
            <a:r>
              <a:rPr dirty="0" sz="2000" spc="-484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Pane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pane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Pane()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768" y="1620011"/>
            <a:ext cx="581088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pane.setPadding(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Insets(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,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spc="-5" b="1">
                <a:latin typeface="Times New Roman"/>
                <a:cs typeface="Times New Roman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17145" marR="5080" indent="-508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text1</a:t>
            </a:r>
            <a:r>
              <a:rPr dirty="0" sz="2000" b="1">
                <a:latin typeface="Times New Roman"/>
                <a:cs typeface="Times New Roman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3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20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20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 fun"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text1.setFont(Font.</a:t>
            </a:r>
            <a:r>
              <a:rPr dirty="0" sz="2000" spc="-5" b="1" i="1">
                <a:latin typeface="Times New Roman"/>
                <a:cs typeface="Times New Roman"/>
              </a:rPr>
              <a:t>font</a:t>
            </a:r>
            <a:r>
              <a:rPr dirty="0" sz="2000" spc="-5" b="1">
                <a:latin typeface="Times New Roman"/>
                <a:cs typeface="Times New Roman"/>
              </a:rPr>
              <a:t>(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"Courier"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5" b="1">
                <a:latin typeface="Times New Roman"/>
                <a:cs typeface="Times New Roman"/>
              </a:rPr>
              <a:t>FontWeight.</a:t>
            </a:r>
            <a:endParaRPr sz="2000">
              <a:latin typeface="Times New Roman"/>
              <a:cs typeface="Times New Roman"/>
            </a:endParaRPr>
          </a:p>
          <a:p>
            <a:pPr marL="17145" marR="2411095" indent="508000">
              <a:lnSpc>
                <a:spcPct val="100000"/>
              </a:lnSpc>
              <a:tabLst>
                <a:tab pos="27571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FontPosture.	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8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15</a:t>
            </a:r>
            <a:r>
              <a:rPr dirty="0" sz="2000" spc="-5" b="1">
                <a:latin typeface="Times New Roman"/>
                <a:cs typeface="Times New Roman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pane.getChildren().add(text1)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5344" y="2229611"/>
            <a:ext cx="889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768" y="3448811"/>
            <a:ext cx="743775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 marR="132080" indent="-508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text2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spc="5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fun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\n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Display text"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pane.getChildren().add(text2)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text3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3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10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100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spc="5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 fun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\n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Display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text"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9148" y="4668011"/>
            <a:ext cx="1943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340" y="4668011"/>
            <a:ext cx="31553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526665" algn="l"/>
                <a:tab pos="2973070" algn="l"/>
              </a:tabLst>
            </a:pPr>
            <a:r>
              <a:rPr dirty="0" sz="2000" spc="-15" b="1">
                <a:latin typeface="Times New Roman"/>
                <a:cs typeface="Times New Roman"/>
              </a:rPr>
              <a:t>text3.setFill(Color. 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text3.setUnderline(	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te</a:t>
            </a:r>
            <a:r>
              <a:rPr dirty="0" sz="2000" b="1">
                <a:latin typeface="Times New Roman"/>
                <a:cs typeface="Times New Roman"/>
              </a:rPr>
              <a:t>x</a:t>
            </a:r>
            <a:r>
              <a:rPr dirty="0" sz="2000" spc="-5" b="1">
                <a:latin typeface="Times New Roman"/>
                <a:cs typeface="Times New Roman"/>
              </a:rPr>
              <a:t>t</a:t>
            </a:r>
            <a:r>
              <a:rPr dirty="0" sz="2000" b="1">
                <a:latin typeface="Times New Roman"/>
                <a:cs typeface="Times New Roman"/>
              </a:rPr>
              <a:t>3.</a:t>
            </a:r>
            <a:r>
              <a:rPr dirty="0" sz="2000" spc="-5" b="1">
                <a:latin typeface="Times New Roman"/>
                <a:cs typeface="Times New Roman"/>
              </a:rPr>
              <a:t>set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5" b="1">
                <a:latin typeface="Times New Roman"/>
                <a:cs typeface="Times New Roman"/>
              </a:rPr>
              <a:t>tr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k</a:t>
            </a:r>
            <a:r>
              <a:rPr dirty="0" sz="2000" spc="-5" b="1">
                <a:latin typeface="Times New Roman"/>
                <a:cs typeface="Times New Roman"/>
              </a:rPr>
              <a:t>et</a:t>
            </a:r>
            <a:r>
              <a:rPr dirty="0" sz="2000" b="1">
                <a:latin typeface="Times New Roman"/>
                <a:cs typeface="Times New Roman"/>
              </a:rPr>
              <a:t>h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ough(		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340" y="5582411"/>
            <a:ext cx="43961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pane.getChildren().add(text3)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000" spc="-1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 scene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and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 place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it in the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340" y="6496811"/>
            <a:ext cx="1257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4114800"/>
            <a:ext cx="2343806" cy="204951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331" y="160019"/>
            <a:ext cx="10502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L</a:t>
            </a:r>
            <a:r>
              <a:rPr dirty="0" b="0">
                <a:latin typeface="Times New Roman"/>
                <a:cs typeface="Times New Roman"/>
              </a:rPr>
              <a:t>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425" y="965200"/>
            <a:ext cx="7696200" cy="28765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302" y="4140444"/>
            <a:ext cx="5611470" cy="20661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9325" y="5203825"/>
            <a:ext cx="1717675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1115" rIns="0" bIns="0" rtlCol="0" vert="horz">
            <a:spAutoFit/>
          </a:bodyPr>
          <a:lstStyle/>
          <a:p>
            <a:pPr marL="336550">
              <a:lnSpc>
                <a:spcPct val="100000"/>
              </a:lnSpc>
              <a:spcBef>
                <a:spcPts val="245"/>
              </a:spcBef>
            </a:pPr>
            <a:r>
              <a:rPr dirty="0" sz="2000" spc="-5">
                <a:latin typeface="Times New Roman"/>
                <a:cs typeface="Times New Roman"/>
              </a:rPr>
              <a:t>ShowLine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160019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300" y="1676400"/>
            <a:ext cx="3581400" cy="350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160019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21028"/>
            <a:ext cx="8058150" cy="3680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public class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ShowLine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extends</a:t>
            </a:r>
            <a:r>
              <a:rPr dirty="0" sz="2400" spc="-13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Application</a:t>
            </a:r>
            <a:r>
              <a:rPr dirty="0" sz="2400">
                <a:latin typeface="Times New Roman"/>
                <a:cs typeface="Times New Roman"/>
              </a:rPr>
              <a:t> {</a:t>
            </a:r>
            <a:endParaRPr sz="2400">
              <a:latin typeface="Times New Roman"/>
              <a:cs typeface="Times New Roman"/>
            </a:endParaRPr>
          </a:p>
          <a:p>
            <a:pPr marL="317500" marR="5080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solidFill>
                  <a:srgbClr val="BBB529"/>
                </a:solidFill>
                <a:latin typeface="Times New Roman"/>
                <a:cs typeface="Times New Roman"/>
              </a:rPr>
              <a:t>@Override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 Override the start method in the Application class </a:t>
            </a:r>
            <a:r>
              <a:rPr dirty="0" sz="2400" spc="-58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public</a:t>
            </a:r>
            <a:r>
              <a:rPr dirty="0" sz="2400" spc="-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void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66D"/>
                </a:solidFill>
                <a:latin typeface="Times New Roman"/>
                <a:cs typeface="Times New Roman"/>
              </a:rPr>
              <a:t>start</a:t>
            </a:r>
            <a:r>
              <a:rPr dirty="0" sz="2400" spc="-5">
                <a:latin typeface="Times New Roman"/>
                <a:cs typeface="Times New Roman"/>
              </a:rPr>
              <a:t>(Stage primaryStage)</a:t>
            </a:r>
            <a:r>
              <a:rPr dirty="0" sz="2400">
                <a:latin typeface="Times New Roman"/>
                <a:cs typeface="Times New Roman"/>
              </a:rPr>
              <a:t> {</a:t>
            </a:r>
            <a:endParaRPr sz="2400">
              <a:latin typeface="Times New Roman"/>
              <a:cs typeface="Times New Roman"/>
            </a:endParaRPr>
          </a:p>
          <a:p>
            <a:pPr marL="622300">
              <a:lnSpc>
                <a:spcPts val="2845"/>
              </a:lnSpc>
              <a:spcBef>
                <a:spcPts val="25"/>
              </a:spcBef>
            </a:pP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4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a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 scene</a:t>
            </a:r>
            <a:r>
              <a:rPr dirty="0" sz="24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and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place it</a:t>
            </a:r>
            <a:r>
              <a:rPr dirty="0" sz="24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in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 stage</a:t>
            </a:r>
            <a:endParaRPr sz="2400">
              <a:latin typeface="Times New Roman"/>
              <a:cs typeface="Times New Roman"/>
            </a:endParaRPr>
          </a:p>
          <a:p>
            <a:pPr marL="622300" marR="40640">
              <a:lnSpc>
                <a:spcPts val="2900"/>
              </a:lnSpc>
              <a:spcBef>
                <a:spcPts val="45"/>
              </a:spcBef>
            </a:pPr>
            <a:r>
              <a:rPr dirty="0" sz="2400" spc="-5">
                <a:latin typeface="Times New Roman"/>
                <a:cs typeface="Times New Roman"/>
              </a:rPr>
              <a:t>Scene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scene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Scene(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LinePane()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6897BB"/>
                </a:solidFill>
                <a:latin typeface="Times New Roman"/>
                <a:cs typeface="Times New Roman"/>
              </a:rPr>
              <a:t>200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, </a:t>
            </a:r>
            <a:r>
              <a:rPr dirty="0" sz="2400">
                <a:solidFill>
                  <a:srgbClr val="6897BB"/>
                </a:solidFill>
                <a:latin typeface="Times New Roman"/>
                <a:cs typeface="Times New Roman"/>
              </a:rPr>
              <a:t>200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4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primaryStage.setTitle(</a:t>
            </a:r>
            <a:r>
              <a:rPr dirty="0" sz="2400" spc="-10">
                <a:solidFill>
                  <a:srgbClr val="6A8759"/>
                </a:solidFill>
                <a:latin typeface="Times New Roman"/>
                <a:cs typeface="Times New Roman"/>
              </a:rPr>
              <a:t>"ShowLine"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r>
              <a:rPr dirty="0" sz="2400" spc="-10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Set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stage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title</a:t>
            </a:r>
            <a:endParaRPr sz="2400">
              <a:latin typeface="Times New Roman"/>
              <a:cs typeface="Times New Roman"/>
            </a:endParaRPr>
          </a:p>
          <a:p>
            <a:pPr marL="622300" marR="40640">
              <a:lnSpc>
                <a:spcPts val="2880"/>
              </a:lnSpc>
              <a:spcBef>
                <a:spcPts val="25"/>
              </a:spcBef>
            </a:pPr>
            <a:r>
              <a:rPr dirty="0" sz="2400" spc="-5">
                <a:latin typeface="Times New Roman"/>
                <a:cs typeface="Times New Roman"/>
              </a:rPr>
              <a:t>primaryStage.setScene(scene)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Place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scene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in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stage </a:t>
            </a:r>
            <a:r>
              <a:rPr dirty="0" sz="2400" spc="-58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primaryStage.show()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 Display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 stage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ts val="2770"/>
              </a:lnSpc>
            </a:pPr>
            <a:r>
              <a:rPr dirty="0" sz="240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45"/>
              </a:lnSpc>
            </a:pPr>
            <a:r>
              <a:rPr dirty="0" sz="240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160019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086611"/>
            <a:ext cx="43027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163955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LinePane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LinePane</a:t>
            </a:r>
            <a:r>
              <a:rPr dirty="0" sz="2000" spc="-5" b="1">
                <a:latin typeface="Calibri"/>
                <a:cs typeface="Calibri"/>
              </a:rPr>
              <a:t>()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Line line1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8939" y="2001011"/>
            <a:ext cx="6115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1</a:t>
            </a:r>
            <a:r>
              <a:rPr dirty="0" sz="2000" b="1">
                <a:latin typeface="Calibri"/>
                <a:cs typeface="Calibri"/>
              </a:rPr>
              <a:t>.  </a:t>
            </a: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1</a:t>
            </a:r>
            <a:r>
              <a:rPr dirty="0" sz="2000" b="1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9278" y="2001011"/>
            <a:ext cx="652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7798" y="2001011"/>
            <a:ext cx="2254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939" y="2610611"/>
            <a:ext cx="26130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Calibri"/>
                <a:cs typeface="Calibri"/>
              </a:rPr>
              <a:t>line1.setStrokeWidth(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line1.setStroke(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1090" y="2915411"/>
            <a:ext cx="175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39" y="3220211"/>
            <a:ext cx="38455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getChildren().add(line1)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alibri"/>
                <a:cs typeface="Calibri"/>
              </a:rPr>
              <a:t>Line line2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8939" y="4134611"/>
            <a:ext cx="6115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  </a:t>
            </a: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9278" y="4134611"/>
            <a:ext cx="7378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838" y="4134611"/>
            <a:ext cx="2101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8939" y="4744211"/>
            <a:ext cx="26130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Calibri"/>
                <a:cs typeface="Calibri"/>
              </a:rPr>
              <a:t>line2.setStrokeWidth(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line2.setStroke(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1090" y="5049011"/>
            <a:ext cx="175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739" y="5353811"/>
            <a:ext cx="30714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getChildren().add(line2)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2493" y="160019"/>
            <a:ext cx="22593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Rectangle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21" y="1163481"/>
            <a:ext cx="9057735" cy="38954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9661" y="160019"/>
            <a:ext cx="43853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Rectangle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887" y="1245268"/>
            <a:ext cx="4934532" cy="37711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6512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ShowRectangle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0" y="1371600"/>
            <a:ext cx="2335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0325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MyJavaFX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2209800"/>
            <a:ext cx="2590800" cy="3581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19450" y="458724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MyJavaFX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446532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371601"/>
            <a:ext cx="6096000" cy="39991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160019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075435"/>
            <a:ext cx="595630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rectangles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ct val="100800"/>
              </a:lnSpc>
              <a:tabLst>
                <a:tab pos="3442970" algn="l"/>
              </a:tabLst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spc="-5" b="1">
                <a:latin typeface="Calibri"/>
                <a:cs typeface="Calibri"/>
              </a:rPr>
              <a:t>r1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r1.setStroke(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  <a:spcBef>
                <a:spcPts val="25"/>
              </a:spcBef>
              <a:tabLst>
                <a:tab pos="3042285" algn="l"/>
              </a:tabLst>
            </a:pPr>
            <a:r>
              <a:rPr dirty="0" sz="2400" spc="-5" b="1">
                <a:latin typeface="Calibri"/>
                <a:cs typeface="Calibri"/>
              </a:rPr>
              <a:t>r1.setFill(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spc="-5" b="1">
                <a:latin typeface="Calibri"/>
                <a:cs typeface="Calibri"/>
              </a:rPr>
              <a:t>r2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spc="-5" b="1">
                <a:latin typeface="Calibri"/>
                <a:cs typeface="Calibri"/>
              </a:rPr>
              <a:t>r3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90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90" y="3638804"/>
            <a:ext cx="36893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spc="-10" b="1">
                <a:latin typeface="Calibri"/>
                <a:cs typeface="Calibri"/>
              </a:rPr>
              <a:t>3</a:t>
            </a:r>
            <a:r>
              <a:rPr dirty="0" sz="2400" b="1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spc="-10" b="1">
                <a:latin typeface="Calibri"/>
                <a:cs typeface="Calibri"/>
              </a:rPr>
              <a:t>3</a:t>
            </a:r>
            <a:r>
              <a:rPr dirty="0" sz="2400" b="1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789" y="3638804"/>
            <a:ext cx="65595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390" y="4733035"/>
            <a:ext cx="739457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28139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 add nodes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Group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group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Group()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3378835" algn="l"/>
              </a:tabLst>
            </a:pPr>
            <a:r>
              <a:rPr dirty="0" sz="2400" spc="-10" b="1">
                <a:latin typeface="Calibri"/>
                <a:cs typeface="Calibri"/>
              </a:rPr>
              <a:t>group.getChildren().	</a:t>
            </a: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27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"r1"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r1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67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"r2"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r2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107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"r3"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r3)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78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160019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770635"/>
            <a:ext cx="7592695" cy="478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rectangles</a:t>
            </a:r>
            <a:endParaRPr sz="2400">
              <a:latin typeface="Calibri"/>
              <a:cs typeface="Calibri"/>
            </a:endParaRPr>
          </a:p>
          <a:p>
            <a:pPr marL="285750" marR="1552575">
              <a:lnSpc>
                <a:spcPct val="198300"/>
              </a:lnSpc>
              <a:spcBef>
                <a:spcPts val="9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 add nodes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for </a:t>
            </a:r>
            <a:r>
              <a:rPr dirty="0" sz="2400" spc="-10" b="1">
                <a:latin typeface="Calibri"/>
                <a:cs typeface="Calibri"/>
              </a:rPr>
              <a:t>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latin typeface="Calibri"/>
                <a:cs typeface="Calibri"/>
              </a:rPr>
              <a:t>i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&lt;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4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i++)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b="1">
                <a:latin typeface="Calibri"/>
                <a:cs typeface="Calibri"/>
              </a:rPr>
              <a:t>r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5"/>
              </a:spcBef>
              <a:tabLst>
                <a:tab pos="1938655" algn="l"/>
              </a:tabLst>
            </a:pPr>
            <a:r>
              <a:rPr dirty="0" sz="2400" spc="-110" b="1">
                <a:latin typeface="Calibri"/>
                <a:cs typeface="Calibri"/>
              </a:rPr>
              <a:t>r.	</a:t>
            </a:r>
            <a:r>
              <a:rPr dirty="0" sz="2400" b="1">
                <a:latin typeface="Calibri"/>
                <a:cs typeface="Calibri"/>
              </a:rPr>
              <a:t>(i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*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360</a:t>
            </a:r>
            <a:r>
              <a:rPr dirty="0" sz="2400" spc="-2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/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8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104900" marR="5080" indent="-546100">
              <a:lnSpc>
                <a:spcPct val="100800"/>
              </a:lnSpc>
            </a:pPr>
            <a:r>
              <a:rPr dirty="0" sz="2400" spc="-20" b="1">
                <a:latin typeface="Calibri"/>
                <a:cs typeface="Calibri"/>
              </a:rPr>
              <a:t>r.setStroke(Color.</a:t>
            </a:r>
            <a:r>
              <a:rPr dirty="0" sz="2400" spc="-20" b="1" i="1">
                <a:latin typeface="Calibri"/>
                <a:cs typeface="Calibri"/>
              </a:rPr>
              <a:t>color</a:t>
            </a:r>
            <a:r>
              <a:rPr dirty="0" sz="2400" spc="-20" b="1">
                <a:latin typeface="Calibri"/>
                <a:cs typeface="Calibri"/>
              </a:rPr>
              <a:t>(Math.</a:t>
            </a:r>
            <a:r>
              <a:rPr dirty="0" sz="2400" spc="-20" b="1" i="1">
                <a:latin typeface="Calibri"/>
                <a:cs typeface="Calibri"/>
              </a:rPr>
              <a:t>random</a:t>
            </a:r>
            <a:r>
              <a:rPr dirty="0" sz="2400" spc="-20" b="1">
                <a:latin typeface="Calibri"/>
                <a:cs typeface="Calibri"/>
              </a:rPr>
              <a:t>()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Math.</a:t>
            </a:r>
            <a:r>
              <a:rPr dirty="0" sz="2400" spc="-5" b="1" i="1">
                <a:latin typeface="Calibri"/>
                <a:cs typeface="Calibri"/>
              </a:rPr>
              <a:t>random</a:t>
            </a:r>
            <a:r>
              <a:rPr dirty="0" sz="2400" spc="-5" b="1">
                <a:latin typeface="Calibri"/>
                <a:cs typeface="Calibri"/>
              </a:rPr>
              <a:t>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Math.</a:t>
            </a:r>
            <a:r>
              <a:rPr dirty="0" sz="2400" spc="-5" b="1" i="1">
                <a:latin typeface="Calibri"/>
                <a:cs typeface="Calibri"/>
              </a:rPr>
              <a:t>random</a:t>
            </a:r>
            <a:r>
              <a:rPr dirty="0" sz="2400" spc="-5" b="1">
                <a:latin typeface="Calibri"/>
                <a:cs typeface="Calibri"/>
              </a:rPr>
              <a:t>()))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 marR="3609975">
              <a:lnSpc>
                <a:spcPts val="2880"/>
              </a:lnSpc>
              <a:spcBef>
                <a:spcPts val="25"/>
              </a:spcBef>
              <a:tabLst>
                <a:tab pos="1464310" algn="l"/>
                <a:tab pos="3591560" algn="l"/>
              </a:tabLst>
            </a:pPr>
            <a:r>
              <a:rPr dirty="0" sz="2400" spc="-110" b="1">
                <a:latin typeface="Calibri"/>
                <a:cs typeface="Calibri"/>
              </a:rPr>
              <a:t>r.	</a:t>
            </a:r>
            <a:r>
              <a:rPr dirty="0" sz="2400" spc="-20" b="1">
                <a:latin typeface="Calibri"/>
                <a:cs typeface="Calibri"/>
              </a:rPr>
              <a:t>(Color.</a:t>
            </a:r>
            <a:r>
              <a:rPr dirty="0" sz="2400" spc="-2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400" spc="-20" b="1">
                <a:latin typeface="Calibri"/>
                <a:cs typeface="Calibri"/>
              </a:rPr>
              <a:t>)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g</a:t>
            </a:r>
            <a:r>
              <a:rPr dirty="0" sz="2400" spc="-35" b="1">
                <a:latin typeface="Calibri"/>
                <a:cs typeface="Calibri"/>
              </a:rPr>
              <a:t>r</a:t>
            </a:r>
            <a:r>
              <a:rPr dirty="0" sz="2400" spc="-5" b="1">
                <a:latin typeface="Calibri"/>
                <a:cs typeface="Calibri"/>
              </a:rPr>
              <a:t>oup</a:t>
            </a:r>
            <a:r>
              <a:rPr dirty="0" sz="2400" spc="25" b="1">
                <a:latin typeface="Calibri"/>
                <a:cs typeface="Calibri"/>
              </a:rPr>
              <a:t>.</a:t>
            </a:r>
            <a:r>
              <a:rPr dirty="0" sz="2400" spc="-30" b="1">
                <a:latin typeface="Calibri"/>
                <a:cs typeface="Calibri"/>
              </a:rPr>
              <a:t>g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</a:t>
            </a: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5" b="1">
                <a:latin typeface="Calibri"/>
                <a:cs typeface="Calibri"/>
              </a:rPr>
              <a:t>hild</a:t>
            </a:r>
            <a:r>
              <a:rPr dirty="0" sz="2400" spc="-3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().	(</a:t>
            </a:r>
            <a:r>
              <a:rPr dirty="0" sz="2400" spc="-5" b="1">
                <a:latin typeface="Calibri"/>
                <a:cs typeface="Calibri"/>
              </a:rPr>
              <a:t>r)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3011" y="160019"/>
            <a:ext cx="1578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6181" y="4738461"/>
            <a:ext cx="162369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0">
                <a:latin typeface="Times New Roman"/>
                <a:cs typeface="Times New Roman"/>
              </a:rPr>
              <a:t>(centerX,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Times New Roman"/>
                <a:cs typeface="Times New Roman"/>
              </a:rPr>
              <a:t>centerY)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7945" y="4374426"/>
            <a:ext cx="4043679" cy="1963420"/>
            <a:chOff x="557945" y="4374426"/>
            <a:chExt cx="4043679" cy="1963420"/>
          </a:xfrm>
        </p:grpSpPr>
        <p:sp>
          <p:nvSpPr>
            <p:cNvPr id="5" name="object 5"/>
            <p:cNvSpPr/>
            <p:nvPr/>
          </p:nvSpPr>
          <p:spPr>
            <a:xfrm>
              <a:off x="571280" y="4710354"/>
              <a:ext cx="3588385" cy="1614170"/>
            </a:xfrm>
            <a:custGeom>
              <a:avLst/>
              <a:gdLst/>
              <a:ahLst/>
              <a:cxnLst/>
              <a:rect l="l" t="t" r="r" b="b"/>
              <a:pathLst>
                <a:path w="3588385" h="1614170">
                  <a:moveTo>
                    <a:pt x="1794592" y="0"/>
                  </a:moveTo>
                  <a:lnTo>
                    <a:pt x="1607048" y="0"/>
                  </a:lnTo>
                  <a:lnTo>
                    <a:pt x="1446169" y="27507"/>
                  </a:lnTo>
                  <a:lnTo>
                    <a:pt x="1258625" y="27507"/>
                  </a:lnTo>
                  <a:lnTo>
                    <a:pt x="1097709" y="54092"/>
                  </a:lnTo>
                  <a:lnTo>
                    <a:pt x="937756" y="108185"/>
                  </a:lnTo>
                  <a:lnTo>
                    <a:pt x="776877" y="134770"/>
                  </a:lnTo>
                  <a:lnTo>
                    <a:pt x="642626" y="188826"/>
                  </a:lnTo>
                  <a:lnTo>
                    <a:pt x="536003" y="241995"/>
                  </a:lnTo>
                  <a:lnTo>
                    <a:pt x="401752" y="296088"/>
                  </a:lnTo>
                  <a:lnTo>
                    <a:pt x="348422" y="322673"/>
                  </a:lnTo>
                  <a:lnTo>
                    <a:pt x="295129" y="350144"/>
                  </a:lnTo>
                  <a:lnTo>
                    <a:pt x="268464" y="376729"/>
                  </a:lnTo>
                  <a:lnTo>
                    <a:pt x="214208" y="430821"/>
                  </a:lnTo>
                  <a:lnTo>
                    <a:pt x="160878" y="457406"/>
                  </a:lnTo>
                  <a:lnTo>
                    <a:pt x="134213" y="483991"/>
                  </a:lnTo>
                  <a:lnTo>
                    <a:pt x="107548" y="538047"/>
                  </a:lnTo>
                  <a:lnTo>
                    <a:pt x="80920" y="564632"/>
                  </a:lnTo>
                  <a:lnTo>
                    <a:pt x="54255" y="618724"/>
                  </a:lnTo>
                  <a:lnTo>
                    <a:pt x="26665" y="646232"/>
                  </a:lnTo>
                  <a:lnTo>
                    <a:pt x="26665" y="672817"/>
                  </a:lnTo>
                  <a:lnTo>
                    <a:pt x="0" y="726873"/>
                  </a:lnTo>
                  <a:lnTo>
                    <a:pt x="0" y="780043"/>
                  </a:lnTo>
                  <a:lnTo>
                    <a:pt x="0" y="807551"/>
                  </a:lnTo>
                  <a:lnTo>
                    <a:pt x="0" y="860720"/>
                  </a:lnTo>
                  <a:lnTo>
                    <a:pt x="0" y="888191"/>
                  </a:lnTo>
                  <a:lnTo>
                    <a:pt x="26665" y="941361"/>
                  </a:lnTo>
                  <a:lnTo>
                    <a:pt x="26665" y="968869"/>
                  </a:lnTo>
                  <a:lnTo>
                    <a:pt x="54255" y="1022038"/>
                  </a:lnTo>
                  <a:lnTo>
                    <a:pt x="80920" y="1049509"/>
                  </a:lnTo>
                  <a:lnTo>
                    <a:pt x="107548" y="1076094"/>
                  </a:lnTo>
                  <a:lnTo>
                    <a:pt x="134213" y="1130187"/>
                  </a:lnTo>
                  <a:lnTo>
                    <a:pt x="160878" y="1156772"/>
                  </a:lnTo>
                  <a:lnTo>
                    <a:pt x="214208" y="1183357"/>
                  </a:lnTo>
                  <a:lnTo>
                    <a:pt x="268464" y="1237412"/>
                  </a:lnTo>
                  <a:lnTo>
                    <a:pt x="295129" y="1263997"/>
                  </a:lnTo>
                  <a:lnTo>
                    <a:pt x="348422" y="1291505"/>
                  </a:lnTo>
                  <a:lnTo>
                    <a:pt x="401752" y="1318090"/>
                  </a:lnTo>
                  <a:lnTo>
                    <a:pt x="536003" y="1372183"/>
                  </a:lnTo>
                  <a:lnTo>
                    <a:pt x="642626" y="1425315"/>
                  </a:lnTo>
                  <a:lnTo>
                    <a:pt x="776877" y="1479412"/>
                  </a:lnTo>
                  <a:lnTo>
                    <a:pt x="937756" y="1533490"/>
                  </a:lnTo>
                  <a:lnTo>
                    <a:pt x="1097709" y="1560075"/>
                  </a:lnTo>
                  <a:lnTo>
                    <a:pt x="1258625" y="1586656"/>
                  </a:lnTo>
                  <a:lnTo>
                    <a:pt x="1446169" y="1614153"/>
                  </a:lnTo>
                  <a:lnTo>
                    <a:pt x="1607048" y="1614153"/>
                  </a:lnTo>
                  <a:lnTo>
                    <a:pt x="1794592" y="1614153"/>
                  </a:lnTo>
                  <a:lnTo>
                    <a:pt x="1982173" y="1614153"/>
                  </a:lnTo>
                  <a:lnTo>
                    <a:pt x="2169717" y="1614153"/>
                  </a:lnTo>
                  <a:lnTo>
                    <a:pt x="2329670" y="1586656"/>
                  </a:lnTo>
                  <a:lnTo>
                    <a:pt x="2490586" y="1560075"/>
                  </a:lnTo>
                  <a:lnTo>
                    <a:pt x="2651465" y="1533490"/>
                  </a:lnTo>
                  <a:lnTo>
                    <a:pt x="2812344" y="1479412"/>
                  </a:lnTo>
                  <a:lnTo>
                    <a:pt x="2945669" y="1425315"/>
                  </a:lnTo>
                  <a:lnTo>
                    <a:pt x="3079883" y="1372183"/>
                  </a:lnTo>
                  <a:lnTo>
                    <a:pt x="3186543" y="1318090"/>
                  </a:lnTo>
                  <a:lnTo>
                    <a:pt x="3240614" y="1291505"/>
                  </a:lnTo>
                  <a:lnTo>
                    <a:pt x="3293944" y="1263997"/>
                  </a:lnTo>
                  <a:lnTo>
                    <a:pt x="3347274" y="1237412"/>
                  </a:lnTo>
                  <a:lnTo>
                    <a:pt x="3373939" y="1183357"/>
                  </a:lnTo>
                  <a:lnTo>
                    <a:pt x="3428380" y="1156772"/>
                  </a:lnTo>
                  <a:lnTo>
                    <a:pt x="3455045" y="1130187"/>
                  </a:lnTo>
                  <a:lnTo>
                    <a:pt x="3481710" y="1076094"/>
                  </a:lnTo>
                  <a:lnTo>
                    <a:pt x="3508375" y="1049509"/>
                  </a:lnTo>
                  <a:lnTo>
                    <a:pt x="3535040" y="1022038"/>
                  </a:lnTo>
                  <a:lnTo>
                    <a:pt x="3561705" y="968869"/>
                  </a:lnTo>
                  <a:lnTo>
                    <a:pt x="3588370" y="941361"/>
                  </a:lnTo>
                  <a:lnTo>
                    <a:pt x="3588370" y="672817"/>
                  </a:lnTo>
                  <a:lnTo>
                    <a:pt x="3561705" y="646232"/>
                  </a:lnTo>
                  <a:lnTo>
                    <a:pt x="3535040" y="618724"/>
                  </a:lnTo>
                  <a:lnTo>
                    <a:pt x="3508375" y="564632"/>
                  </a:lnTo>
                  <a:lnTo>
                    <a:pt x="3481710" y="538047"/>
                  </a:lnTo>
                  <a:lnTo>
                    <a:pt x="3455045" y="483991"/>
                  </a:lnTo>
                  <a:lnTo>
                    <a:pt x="3428380" y="457406"/>
                  </a:lnTo>
                  <a:lnTo>
                    <a:pt x="3373939" y="430821"/>
                  </a:lnTo>
                  <a:lnTo>
                    <a:pt x="3347274" y="376729"/>
                  </a:lnTo>
                  <a:lnTo>
                    <a:pt x="3293944" y="350144"/>
                  </a:lnTo>
                  <a:lnTo>
                    <a:pt x="3240614" y="322673"/>
                  </a:lnTo>
                  <a:lnTo>
                    <a:pt x="3186543" y="296088"/>
                  </a:lnTo>
                  <a:lnTo>
                    <a:pt x="3079883" y="241995"/>
                  </a:lnTo>
                  <a:lnTo>
                    <a:pt x="2945669" y="188826"/>
                  </a:lnTo>
                  <a:lnTo>
                    <a:pt x="2812344" y="134770"/>
                  </a:lnTo>
                  <a:lnTo>
                    <a:pt x="2651465" y="108185"/>
                  </a:lnTo>
                  <a:lnTo>
                    <a:pt x="2490586" y="54092"/>
                  </a:lnTo>
                  <a:lnTo>
                    <a:pt x="2329670" y="27507"/>
                  </a:lnTo>
                  <a:lnTo>
                    <a:pt x="2169717" y="27507"/>
                  </a:lnTo>
                  <a:lnTo>
                    <a:pt x="1982173" y="0"/>
                  </a:lnTo>
                  <a:lnTo>
                    <a:pt x="1794592" y="0"/>
                  </a:lnTo>
                </a:path>
              </a:pathLst>
            </a:custGeom>
            <a:ln w="26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39208" y="4925765"/>
              <a:ext cx="2249170" cy="673100"/>
            </a:xfrm>
            <a:custGeom>
              <a:avLst/>
              <a:gdLst/>
              <a:ahLst/>
              <a:cxnLst/>
              <a:rect l="l" t="t" r="r" b="b"/>
              <a:pathLst>
                <a:path w="2249170" h="673100">
                  <a:moveTo>
                    <a:pt x="133325" y="511462"/>
                  </a:moveTo>
                  <a:lnTo>
                    <a:pt x="0" y="645309"/>
                  </a:lnTo>
                  <a:lnTo>
                    <a:pt x="187581" y="672780"/>
                  </a:lnTo>
                  <a:lnTo>
                    <a:pt x="106660" y="618724"/>
                  </a:lnTo>
                  <a:lnTo>
                    <a:pt x="106660" y="592140"/>
                  </a:lnTo>
                  <a:lnTo>
                    <a:pt x="113763" y="590151"/>
                  </a:lnTo>
                  <a:lnTo>
                    <a:pt x="133325" y="511462"/>
                  </a:lnTo>
                  <a:close/>
                </a:path>
                <a:path w="2249170" h="673100">
                  <a:moveTo>
                    <a:pt x="113763" y="590151"/>
                  </a:moveTo>
                  <a:lnTo>
                    <a:pt x="106660" y="592140"/>
                  </a:lnTo>
                  <a:lnTo>
                    <a:pt x="106660" y="618724"/>
                  </a:lnTo>
                  <a:lnTo>
                    <a:pt x="113763" y="590151"/>
                  </a:lnTo>
                  <a:close/>
                </a:path>
                <a:path w="2249170" h="673100">
                  <a:moveTo>
                    <a:pt x="2248935" y="0"/>
                  </a:moveTo>
                  <a:lnTo>
                    <a:pt x="2222270" y="0"/>
                  </a:lnTo>
                  <a:lnTo>
                    <a:pt x="113763" y="590151"/>
                  </a:lnTo>
                  <a:lnTo>
                    <a:pt x="106660" y="618724"/>
                  </a:lnTo>
                  <a:lnTo>
                    <a:pt x="2248935" y="26584"/>
                  </a:lnTo>
                  <a:lnTo>
                    <a:pt x="2248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39208" y="4925765"/>
              <a:ext cx="2249170" cy="673100"/>
            </a:xfrm>
            <a:custGeom>
              <a:avLst/>
              <a:gdLst/>
              <a:ahLst/>
              <a:cxnLst/>
              <a:rect l="l" t="t" r="r" b="b"/>
              <a:pathLst>
                <a:path w="2249170" h="673100">
                  <a:moveTo>
                    <a:pt x="2248935" y="26584"/>
                  </a:moveTo>
                  <a:lnTo>
                    <a:pt x="106660" y="618724"/>
                  </a:lnTo>
                  <a:lnTo>
                    <a:pt x="106660" y="592140"/>
                  </a:lnTo>
                  <a:lnTo>
                    <a:pt x="2222270" y="0"/>
                  </a:lnTo>
                  <a:lnTo>
                    <a:pt x="2248935" y="0"/>
                  </a:lnTo>
                  <a:lnTo>
                    <a:pt x="2248935" y="26584"/>
                  </a:lnTo>
                  <a:close/>
                </a:path>
                <a:path w="2249170" h="673100">
                  <a:moveTo>
                    <a:pt x="106660" y="618724"/>
                  </a:moveTo>
                  <a:lnTo>
                    <a:pt x="187581" y="672780"/>
                  </a:lnTo>
                  <a:lnTo>
                    <a:pt x="0" y="645309"/>
                  </a:lnTo>
                  <a:lnTo>
                    <a:pt x="133325" y="511462"/>
                  </a:lnTo>
                  <a:lnTo>
                    <a:pt x="106660" y="618724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39208" y="4737862"/>
              <a:ext cx="26670" cy="780415"/>
            </a:xfrm>
            <a:custGeom>
              <a:avLst/>
              <a:gdLst/>
              <a:ahLst/>
              <a:cxnLst/>
              <a:rect l="l" t="t" r="r" b="b"/>
              <a:pathLst>
                <a:path w="26669" h="780414">
                  <a:moveTo>
                    <a:pt x="26665" y="0"/>
                  </a:moveTo>
                  <a:lnTo>
                    <a:pt x="0" y="0"/>
                  </a:lnTo>
                  <a:lnTo>
                    <a:pt x="0" y="80677"/>
                  </a:lnTo>
                  <a:lnTo>
                    <a:pt x="26665" y="80677"/>
                  </a:lnTo>
                  <a:lnTo>
                    <a:pt x="26665" y="0"/>
                  </a:lnTo>
                  <a:close/>
                </a:path>
                <a:path w="26669" h="780414">
                  <a:moveTo>
                    <a:pt x="26665" y="133810"/>
                  </a:moveTo>
                  <a:lnTo>
                    <a:pt x="0" y="133810"/>
                  </a:lnTo>
                  <a:lnTo>
                    <a:pt x="0" y="214487"/>
                  </a:lnTo>
                  <a:lnTo>
                    <a:pt x="26665" y="214487"/>
                  </a:lnTo>
                  <a:lnTo>
                    <a:pt x="26665" y="133810"/>
                  </a:lnTo>
                  <a:close/>
                </a:path>
                <a:path w="26669" h="780414">
                  <a:moveTo>
                    <a:pt x="26665" y="268580"/>
                  </a:moveTo>
                  <a:lnTo>
                    <a:pt x="0" y="268580"/>
                  </a:lnTo>
                  <a:lnTo>
                    <a:pt x="0" y="349221"/>
                  </a:lnTo>
                  <a:lnTo>
                    <a:pt x="26665" y="349221"/>
                  </a:lnTo>
                  <a:lnTo>
                    <a:pt x="26665" y="268580"/>
                  </a:lnTo>
                  <a:close/>
                </a:path>
                <a:path w="26669" h="780414">
                  <a:moveTo>
                    <a:pt x="26665" y="403313"/>
                  </a:moveTo>
                  <a:lnTo>
                    <a:pt x="0" y="403313"/>
                  </a:lnTo>
                  <a:lnTo>
                    <a:pt x="0" y="483954"/>
                  </a:lnTo>
                  <a:lnTo>
                    <a:pt x="26665" y="483954"/>
                  </a:lnTo>
                  <a:lnTo>
                    <a:pt x="26665" y="403313"/>
                  </a:lnTo>
                  <a:close/>
                </a:path>
                <a:path w="26669" h="780414">
                  <a:moveTo>
                    <a:pt x="26665" y="564632"/>
                  </a:moveTo>
                  <a:lnTo>
                    <a:pt x="0" y="564632"/>
                  </a:lnTo>
                  <a:lnTo>
                    <a:pt x="0" y="618724"/>
                  </a:lnTo>
                  <a:lnTo>
                    <a:pt x="26665" y="645309"/>
                  </a:lnTo>
                  <a:lnTo>
                    <a:pt x="26665" y="564632"/>
                  </a:lnTo>
                  <a:close/>
                </a:path>
                <a:path w="26669" h="780414">
                  <a:moveTo>
                    <a:pt x="26665" y="699365"/>
                  </a:moveTo>
                  <a:lnTo>
                    <a:pt x="0" y="699365"/>
                  </a:lnTo>
                  <a:lnTo>
                    <a:pt x="0" y="780043"/>
                  </a:lnTo>
                  <a:lnTo>
                    <a:pt x="26665" y="780043"/>
                  </a:lnTo>
                  <a:lnTo>
                    <a:pt x="26665" y="699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39208" y="4737862"/>
              <a:ext cx="26670" cy="780415"/>
            </a:xfrm>
            <a:custGeom>
              <a:avLst/>
              <a:gdLst/>
              <a:ahLst/>
              <a:cxnLst/>
              <a:rect l="l" t="t" r="r" b="b"/>
              <a:pathLst>
                <a:path w="26669" h="780414">
                  <a:moveTo>
                    <a:pt x="26665" y="0"/>
                  </a:moveTo>
                  <a:lnTo>
                    <a:pt x="26665" y="53169"/>
                  </a:lnTo>
                  <a:lnTo>
                    <a:pt x="26665" y="80677"/>
                  </a:lnTo>
                  <a:lnTo>
                    <a:pt x="0" y="80677"/>
                  </a:lnTo>
                  <a:lnTo>
                    <a:pt x="0" y="53169"/>
                  </a:lnTo>
                  <a:lnTo>
                    <a:pt x="0" y="0"/>
                  </a:lnTo>
                  <a:lnTo>
                    <a:pt x="26665" y="0"/>
                  </a:lnTo>
                  <a:close/>
                </a:path>
                <a:path w="26669" h="780414">
                  <a:moveTo>
                    <a:pt x="26665" y="133810"/>
                  </a:moveTo>
                  <a:lnTo>
                    <a:pt x="26665" y="187903"/>
                  </a:lnTo>
                  <a:lnTo>
                    <a:pt x="26665" y="214487"/>
                  </a:lnTo>
                  <a:lnTo>
                    <a:pt x="0" y="214487"/>
                  </a:lnTo>
                  <a:lnTo>
                    <a:pt x="0" y="187903"/>
                  </a:lnTo>
                  <a:lnTo>
                    <a:pt x="0" y="133810"/>
                  </a:lnTo>
                  <a:lnTo>
                    <a:pt x="26665" y="133810"/>
                  </a:lnTo>
                  <a:close/>
                </a:path>
                <a:path w="26669" h="780414">
                  <a:moveTo>
                    <a:pt x="26665" y="268580"/>
                  </a:moveTo>
                  <a:lnTo>
                    <a:pt x="26665" y="349221"/>
                  </a:lnTo>
                  <a:lnTo>
                    <a:pt x="0" y="349221"/>
                  </a:lnTo>
                  <a:lnTo>
                    <a:pt x="0" y="268580"/>
                  </a:lnTo>
                  <a:lnTo>
                    <a:pt x="26665" y="268580"/>
                  </a:lnTo>
                  <a:close/>
                </a:path>
                <a:path w="26669" h="780414">
                  <a:moveTo>
                    <a:pt x="26665" y="429898"/>
                  </a:moveTo>
                  <a:lnTo>
                    <a:pt x="26665" y="483954"/>
                  </a:lnTo>
                  <a:lnTo>
                    <a:pt x="0" y="483954"/>
                  </a:lnTo>
                  <a:lnTo>
                    <a:pt x="0" y="429898"/>
                  </a:lnTo>
                  <a:lnTo>
                    <a:pt x="0" y="403313"/>
                  </a:lnTo>
                  <a:lnTo>
                    <a:pt x="26665" y="403313"/>
                  </a:lnTo>
                  <a:lnTo>
                    <a:pt x="26665" y="429898"/>
                  </a:lnTo>
                  <a:close/>
                </a:path>
                <a:path w="26669" h="780414">
                  <a:moveTo>
                    <a:pt x="26665" y="564632"/>
                  </a:moveTo>
                  <a:lnTo>
                    <a:pt x="26665" y="618724"/>
                  </a:lnTo>
                  <a:lnTo>
                    <a:pt x="26665" y="645309"/>
                  </a:lnTo>
                  <a:lnTo>
                    <a:pt x="0" y="618724"/>
                  </a:lnTo>
                  <a:lnTo>
                    <a:pt x="0" y="564632"/>
                  </a:lnTo>
                  <a:lnTo>
                    <a:pt x="26665" y="564632"/>
                  </a:lnTo>
                  <a:close/>
                </a:path>
                <a:path w="26669" h="780414">
                  <a:moveTo>
                    <a:pt x="26665" y="699365"/>
                  </a:moveTo>
                  <a:lnTo>
                    <a:pt x="26665" y="752535"/>
                  </a:lnTo>
                  <a:lnTo>
                    <a:pt x="26665" y="780043"/>
                  </a:lnTo>
                  <a:lnTo>
                    <a:pt x="0" y="780043"/>
                  </a:lnTo>
                  <a:lnTo>
                    <a:pt x="0" y="752535"/>
                  </a:lnTo>
                  <a:lnTo>
                    <a:pt x="0" y="699365"/>
                  </a:lnTo>
                  <a:lnTo>
                    <a:pt x="26665" y="699365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70293" y="4374426"/>
              <a:ext cx="990600" cy="377190"/>
            </a:xfrm>
            <a:custGeom>
              <a:avLst/>
              <a:gdLst/>
              <a:ahLst/>
              <a:cxnLst/>
              <a:rect l="l" t="t" r="r" b="b"/>
              <a:pathLst>
                <a:path w="990600" h="377189">
                  <a:moveTo>
                    <a:pt x="990161" y="0"/>
                  </a:moveTo>
                  <a:lnTo>
                    <a:pt x="0" y="0"/>
                  </a:lnTo>
                  <a:lnTo>
                    <a:pt x="0" y="376729"/>
                  </a:lnTo>
                  <a:lnTo>
                    <a:pt x="990161" y="376729"/>
                  </a:lnTo>
                  <a:lnTo>
                    <a:pt x="990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544248" y="4335148"/>
            <a:ext cx="69088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50">
                <a:latin typeface="Times New Roman"/>
                <a:cs typeface="Times New Roman"/>
              </a:rPr>
              <a:t>r</a:t>
            </a:r>
            <a:r>
              <a:rPr dirty="0" sz="1700" spc="90">
                <a:latin typeface="Times New Roman"/>
                <a:cs typeface="Times New Roman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d</a:t>
            </a:r>
            <a:r>
              <a:rPr dirty="0" sz="1700" spc="-60">
                <a:latin typeface="Times New Roman"/>
                <a:cs typeface="Times New Roman"/>
              </a:rPr>
              <a:t>i</a:t>
            </a:r>
            <a:r>
              <a:rPr dirty="0" sz="1700">
                <a:latin typeface="Times New Roman"/>
                <a:cs typeface="Times New Roman"/>
              </a:rPr>
              <a:t>u</a:t>
            </a:r>
            <a:r>
              <a:rPr dirty="0" sz="1700" spc="-40">
                <a:latin typeface="Times New Roman"/>
                <a:cs typeface="Times New Roman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Y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7980" y="4401934"/>
            <a:ext cx="3159125" cy="1156335"/>
            <a:chOff x="397980" y="4401934"/>
            <a:chExt cx="3159125" cy="1156335"/>
          </a:xfrm>
        </p:grpSpPr>
        <p:sp>
          <p:nvSpPr>
            <p:cNvPr id="13" name="object 13"/>
            <p:cNvSpPr/>
            <p:nvPr/>
          </p:nvSpPr>
          <p:spPr>
            <a:xfrm>
              <a:off x="2392538" y="4629713"/>
              <a:ext cx="1151255" cy="431165"/>
            </a:xfrm>
            <a:custGeom>
              <a:avLst/>
              <a:gdLst/>
              <a:ahLst/>
              <a:cxnLst/>
              <a:rect l="l" t="t" r="r" b="b"/>
              <a:pathLst>
                <a:path w="1151254" h="431164">
                  <a:moveTo>
                    <a:pt x="134250" y="269466"/>
                  </a:moveTo>
                  <a:lnTo>
                    <a:pt x="0" y="403313"/>
                  </a:lnTo>
                  <a:lnTo>
                    <a:pt x="187543" y="430784"/>
                  </a:lnTo>
                  <a:lnTo>
                    <a:pt x="133325" y="376729"/>
                  </a:lnTo>
                  <a:lnTo>
                    <a:pt x="106660" y="376729"/>
                  </a:lnTo>
                  <a:lnTo>
                    <a:pt x="106660" y="350144"/>
                  </a:lnTo>
                  <a:lnTo>
                    <a:pt x="134250" y="269466"/>
                  </a:lnTo>
                  <a:close/>
                </a:path>
                <a:path w="1151254" h="431164">
                  <a:moveTo>
                    <a:pt x="106660" y="350144"/>
                  </a:moveTo>
                  <a:lnTo>
                    <a:pt x="106660" y="376729"/>
                  </a:lnTo>
                  <a:lnTo>
                    <a:pt x="126628" y="370052"/>
                  </a:lnTo>
                  <a:lnTo>
                    <a:pt x="106660" y="350144"/>
                  </a:lnTo>
                  <a:close/>
                </a:path>
                <a:path w="1151254" h="431164">
                  <a:moveTo>
                    <a:pt x="126628" y="370052"/>
                  </a:moveTo>
                  <a:lnTo>
                    <a:pt x="106660" y="376729"/>
                  </a:lnTo>
                  <a:lnTo>
                    <a:pt x="133325" y="376729"/>
                  </a:lnTo>
                  <a:lnTo>
                    <a:pt x="126628" y="370052"/>
                  </a:lnTo>
                  <a:close/>
                </a:path>
                <a:path w="1151254" h="431164">
                  <a:moveTo>
                    <a:pt x="1151077" y="0"/>
                  </a:moveTo>
                  <a:lnTo>
                    <a:pt x="106660" y="350144"/>
                  </a:lnTo>
                  <a:lnTo>
                    <a:pt x="126628" y="370052"/>
                  </a:lnTo>
                  <a:lnTo>
                    <a:pt x="1151077" y="27507"/>
                  </a:lnTo>
                  <a:lnTo>
                    <a:pt x="11510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92538" y="4629713"/>
              <a:ext cx="1151255" cy="431165"/>
            </a:xfrm>
            <a:custGeom>
              <a:avLst/>
              <a:gdLst/>
              <a:ahLst/>
              <a:cxnLst/>
              <a:rect l="l" t="t" r="r" b="b"/>
              <a:pathLst>
                <a:path w="1151254" h="431164">
                  <a:moveTo>
                    <a:pt x="1151077" y="27507"/>
                  </a:moveTo>
                  <a:lnTo>
                    <a:pt x="106660" y="376729"/>
                  </a:lnTo>
                  <a:lnTo>
                    <a:pt x="106660" y="350144"/>
                  </a:lnTo>
                  <a:lnTo>
                    <a:pt x="1151077" y="0"/>
                  </a:lnTo>
                  <a:lnTo>
                    <a:pt x="1151077" y="27507"/>
                  </a:lnTo>
                  <a:close/>
                </a:path>
                <a:path w="1151254" h="431164">
                  <a:moveTo>
                    <a:pt x="106660" y="350144"/>
                  </a:moveTo>
                  <a:lnTo>
                    <a:pt x="187543" y="430784"/>
                  </a:lnTo>
                  <a:lnTo>
                    <a:pt x="0" y="403313"/>
                  </a:lnTo>
                  <a:lnTo>
                    <a:pt x="134250" y="269466"/>
                  </a:lnTo>
                  <a:lnTo>
                    <a:pt x="106660" y="350144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7950" y="5544490"/>
              <a:ext cx="1875155" cy="0"/>
            </a:xfrm>
            <a:custGeom>
              <a:avLst/>
              <a:gdLst/>
              <a:ahLst/>
              <a:cxnLst/>
              <a:rect l="l" t="t" r="r" b="b"/>
              <a:pathLst>
                <a:path w="1875155" h="0">
                  <a:moveTo>
                    <a:pt x="26665" y="0"/>
                  </a:moveTo>
                  <a:lnTo>
                    <a:pt x="79995" y="0"/>
                  </a:lnTo>
                  <a:lnTo>
                    <a:pt x="26665" y="0"/>
                  </a:lnTo>
                  <a:lnTo>
                    <a:pt x="0" y="0"/>
                  </a:lnTo>
                  <a:lnTo>
                    <a:pt x="26665" y="0"/>
                  </a:lnTo>
                  <a:close/>
                </a:path>
                <a:path w="1875155" h="0">
                  <a:moveTo>
                    <a:pt x="160878" y="0"/>
                  </a:moveTo>
                  <a:lnTo>
                    <a:pt x="214208" y="0"/>
                  </a:lnTo>
                  <a:lnTo>
                    <a:pt x="240874" y="0"/>
                  </a:lnTo>
                  <a:lnTo>
                    <a:pt x="214208" y="0"/>
                  </a:lnTo>
                  <a:lnTo>
                    <a:pt x="160878" y="0"/>
                  </a:lnTo>
                  <a:close/>
                </a:path>
                <a:path w="1875155" h="0">
                  <a:moveTo>
                    <a:pt x="294204" y="0"/>
                  </a:moveTo>
                  <a:lnTo>
                    <a:pt x="375124" y="0"/>
                  </a:lnTo>
                  <a:lnTo>
                    <a:pt x="294204" y="0"/>
                  </a:lnTo>
                  <a:close/>
                </a:path>
                <a:path w="1875155" h="0">
                  <a:moveTo>
                    <a:pt x="455082" y="0"/>
                  </a:moveTo>
                  <a:lnTo>
                    <a:pt x="508413" y="0"/>
                  </a:lnTo>
                  <a:lnTo>
                    <a:pt x="455082" y="0"/>
                  </a:lnTo>
                  <a:lnTo>
                    <a:pt x="428417" y="0"/>
                  </a:lnTo>
                  <a:lnTo>
                    <a:pt x="455082" y="0"/>
                  </a:lnTo>
                  <a:close/>
                </a:path>
                <a:path w="1875155" h="0">
                  <a:moveTo>
                    <a:pt x="589333" y="0"/>
                  </a:moveTo>
                  <a:lnTo>
                    <a:pt x="642626" y="0"/>
                  </a:lnTo>
                  <a:lnTo>
                    <a:pt x="589333" y="0"/>
                  </a:lnTo>
                  <a:lnTo>
                    <a:pt x="562668" y="0"/>
                  </a:lnTo>
                  <a:lnTo>
                    <a:pt x="589333" y="0"/>
                  </a:lnTo>
                  <a:close/>
                </a:path>
                <a:path w="1875155" h="0">
                  <a:moveTo>
                    <a:pt x="722622" y="0"/>
                  </a:moveTo>
                  <a:lnTo>
                    <a:pt x="776877" y="0"/>
                  </a:lnTo>
                  <a:lnTo>
                    <a:pt x="803542" y="0"/>
                  </a:lnTo>
                  <a:lnTo>
                    <a:pt x="776877" y="0"/>
                  </a:lnTo>
                  <a:lnTo>
                    <a:pt x="722622" y="0"/>
                  </a:lnTo>
                  <a:close/>
                </a:path>
                <a:path w="1875155" h="0">
                  <a:moveTo>
                    <a:pt x="856872" y="0"/>
                  </a:moveTo>
                  <a:lnTo>
                    <a:pt x="936831" y="0"/>
                  </a:lnTo>
                  <a:lnTo>
                    <a:pt x="856872" y="0"/>
                  </a:lnTo>
                  <a:close/>
                </a:path>
                <a:path w="1875155" h="0">
                  <a:moveTo>
                    <a:pt x="1017751" y="0"/>
                  </a:moveTo>
                  <a:lnTo>
                    <a:pt x="1071081" y="0"/>
                  </a:lnTo>
                  <a:lnTo>
                    <a:pt x="1017751" y="0"/>
                  </a:lnTo>
                  <a:lnTo>
                    <a:pt x="991086" y="0"/>
                  </a:lnTo>
                  <a:lnTo>
                    <a:pt x="1017751" y="0"/>
                  </a:lnTo>
                  <a:close/>
                </a:path>
                <a:path w="1875155" h="0">
                  <a:moveTo>
                    <a:pt x="1151039" y="0"/>
                  </a:moveTo>
                  <a:lnTo>
                    <a:pt x="1205295" y="0"/>
                  </a:lnTo>
                  <a:lnTo>
                    <a:pt x="1151039" y="0"/>
                  </a:lnTo>
                  <a:lnTo>
                    <a:pt x="1124412" y="0"/>
                  </a:lnTo>
                  <a:lnTo>
                    <a:pt x="1151039" y="0"/>
                  </a:lnTo>
                  <a:close/>
                </a:path>
                <a:path w="1875155" h="0">
                  <a:moveTo>
                    <a:pt x="1285290" y="0"/>
                  </a:moveTo>
                  <a:lnTo>
                    <a:pt x="1338620" y="0"/>
                  </a:lnTo>
                  <a:lnTo>
                    <a:pt x="1365286" y="0"/>
                  </a:lnTo>
                  <a:lnTo>
                    <a:pt x="1338620" y="0"/>
                  </a:lnTo>
                  <a:lnTo>
                    <a:pt x="1285290" y="0"/>
                  </a:lnTo>
                  <a:close/>
                </a:path>
                <a:path w="1875155" h="0">
                  <a:moveTo>
                    <a:pt x="1419504" y="0"/>
                  </a:moveTo>
                  <a:lnTo>
                    <a:pt x="1472834" y="0"/>
                  </a:lnTo>
                  <a:lnTo>
                    <a:pt x="1499499" y="0"/>
                  </a:lnTo>
                  <a:lnTo>
                    <a:pt x="1472834" y="0"/>
                  </a:lnTo>
                  <a:lnTo>
                    <a:pt x="1419504" y="0"/>
                  </a:lnTo>
                  <a:close/>
                </a:path>
                <a:path w="1875155" h="0">
                  <a:moveTo>
                    <a:pt x="1552829" y="0"/>
                  </a:moveTo>
                  <a:lnTo>
                    <a:pt x="1633713" y="0"/>
                  </a:lnTo>
                  <a:lnTo>
                    <a:pt x="1552829" y="0"/>
                  </a:lnTo>
                  <a:close/>
                </a:path>
                <a:path w="1875155" h="0">
                  <a:moveTo>
                    <a:pt x="1713708" y="0"/>
                  </a:moveTo>
                  <a:lnTo>
                    <a:pt x="1767038" y="0"/>
                  </a:lnTo>
                  <a:lnTo>
                    <a:pt x="1713708" y="0"/>
                  </a:lnTo>
                  <a:lnTo>
                    <a:pt x="1687043" y="0"/>
                  </a:lnTo>
                  <a:lnTo>
                    <a:pt x="1713708" y="0"/>
                  </a:lnTo>
                  <a:close/>
                </a:path>
                <a:path w="1875155" h="0">
                  <a:moveTo>
                    <a:pt x="1847922" y="0"/>
                  </a:moveTo>
                  <a:lnTo>
                    <a:pt x="1874587" y="0"/>
                  </a:lnTo>
                  <a:lnTo>
                    <a:pt x="184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7950" y="5544490"/>
              <a:ext cx="1767205" cy="0"/>
            </a:xfrm>
            <a:custGeom>
              <a:avLst/>
              <a:gdLst/>
              <a:ahLst/>
              <a:cxnLst/>
              <a:rect l="l" t="t" r="r" b="b"/>
              <a:pathLst>
                <a:path w="1767205" h="0">
                  <a:moveTo>
                    <a:pt x="0" y="0"/>
                  </a:moveTo>
                  <a:lnTo>
                    <a:pt x="1767038" y="0"/>
                  </a:lnTo>
                </a:path>
              </a:pathLst>
            </a:custGeom>
            <a:ln w="2658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65873" y="5544490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 h="0">
                  <a:moveTo>
                    <a:pt x="0" y="0"/>
                  </a:moveTo>
                  <a:lnTo>
                    <a:pt x="26665" y="0"/>
                  </a:lnTo>
                  <a:lnTo>
                    <a:pt x="0" y="0"/>
                  </a:lnTo>
                  <a:close/>
                </a:path>
              </a:pathLst>
            </a:custGeom>
            <a:ln w="26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7980" y="4401934"/>
              <a:ext cx="990600" cy="375920"/>
            </a:xfrm>
            <a:custGeom>
              <a:avLst/>
              <a:gdLst/>
              <a:ahLst/>
              <a:cxnLst/>
              <a:rect l="l" t="t" r="r" b="b"/>
              <a:pathLst>
                <a:path w="990600" h="375920">
                  <a:moveTo>
                    <a:pt x="990161" y="0"/>
                  </a:moveTo>
                  <a:lnTo>
                    <a:pt x="0" y="0"/>
                  </a:lnTo>
                  <a:lnTo>
                    <a:pt x="0" y="375806"/>
                  </a:lnTo>
                  <a:lnTo>
                    <a:pt x="990161" y="375806"/>
                  </a:lnTo>
                  <a:lnTo>
                    <a:pt x="990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5248" y="4361732"/>
            <a:ext cx="71755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60">
                <a:latin typeface="Times New Roman"/>
                <a:cs typeface="Times New Roman"/>
              </a:rPr>
              <a:t>r</a:t>
            </a:r>
            <a:r>
              <a:rPr dirty="0" sz="1700" spc="90">
                <a:latin typeface="Times New Roman"/>
                <a:cs typeface="Times New Roman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d</a:t>
            </a:r>
            <a:r>
              <a:rPr dirty="0" sz="1700" spc="-60">
                <a:latin typeface="Times New Roman"/>
                <a:cs typeface="Times New Roman"/>
              </a:rPr>
              <a:t>i</a:t>
            </a:r>
            <a:r>
              <a:rPr dirty="0" sz="1700">
                <a:latin typeface="Times New Roman"/>
                <a:cs typeface="Times New Roman"/>
              </a:rPr>
              <a:t>u</a:t>
            </a:r>
            <a:r>
              <a:rPr dirty="0" sz="1700" spc="-40">
                <a:latin typeface="Times New Roman"/>
                <a:cs typeface="Times New Roman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40628" y="4751120"/>
            <a:ext cx="294640" cy="726440"/>
            <a:chOff x="1040628" y="4751120"/>
            <a:chExt cx="294640" cy="726440"/>
          </a:xfrm>
        </p:grpSpPr>
        <p:sp>
          <p:nvSpPr>
            <p:cNvPr id="21" name="object 21"/>
            <p:cNvSpPr/>
            <p:nvPr/>
          </p:nvSpPr>
          <p:spPr>
            <a:xfrm>
              <a:off x="1053954" y="4764447"/>
              <a:ext cx="267970" cy="699770"/>
            </a:xfrm>
            <a:custGeom>
              <a:avLst/>
              <a:gdLst/>
              <a:ahLst/>
              <a:cxnLst/>
              <a:rect l="l" t="t" r="r" b="b"/>
              <a:pathLst>
                <a:path w="267969" h="699770">
                  <a:moveTo>
                    <a:pt x="106623" y="564632"/>
                  </a:moveTo>
                  <a:lnTo>
                    <a:pt x="240874" y="699365"/>
                  </a:lnTo>
                  <a:lnTo>
                    <a:pt x="256015" y="592140"/>
                  </a:lnTo>
                  <a:lnTo>
                    <a:pt x="186618" y="592140"/>
                  </a:lnTo>
                  <a:lnTo>
                    <a:pt x="184075" y="584435"/>
                  </a:lnTo>
                  <a:lnTo>
                    <a:pt x="106623" y="564632"/>
                  </a:lnTo>
                  <a:close/>
                </a:path>
                <a:path w="267969" h="699770">
                  <a:moveTo>
                    <a:pt x="184075" y="584435"/>
                  </a:moveTo>
                  <a:lnTo>
                    <a:pt x="186618" y="592140"/>
                  </a:lnTo>
                  <a:lnTo>
                    <a:pt x="214208" y="592140"/>
                  </a:lnTo>
                  <a:lnTo>
                    <a:pt x="184075" y="584435"/>
                  </a:lnTo>
                  <a:close/>
                </a:path>
                <a:path w="267969" h="699770">
                  <a:moveTo>
                    <a:pt x="26665" y="0"/>
                  </a:moveTo>
                  <a:lnTo>
                    <a:pt x="0" y="0"/>
                  </a:lnTo>
                  <a:lnTo>
                    <a:pt x="0" y="26584"/>
                  </a:lnTo>
                  <a:lnTo>
                    <a:pt x="184075" y="584435"/>
                  </a:lnTo>
                  <a:lnTo>
                    <a:pt x="214208" y="592140"/>
                  </a:lnTo>
                  <a:lnTo>
                    <a:pt x="26665" y="0"/>
                  </a:lnTo>
                  <a:close/>
                </a:path>
                <a:path w="267969" h="699770">
                  <a:moveTo>
                    <a:pt x="267539" y="510539"/>
                  </a:moveTo>
                  <a:lnTo>
                    <a:pt x="214208" y="592140"/>
                  </a:lnTo>
                  <a:lnTo>
                    <a:pt x="256015" y="592140"/>
                  </a:lnTo>
                  <a:lnTo>
                    <a:pt x="267539" y="510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53954" y="4764447"/>
              <a:ext cx="267970" cy="699770"/>
            </a:xfrm>
            <a:custGeom>
              <a:avLst/>
              <a:gdLst/>
              <a:ahLst/>
              <a:cxnLst/>
              <a:rect l="l" t="t" r="r" b="b"/>
              <a:pathLst>
                <a:path w="267969" h="699770">
                  <a:moveTo>
                    <a:pt x="26665" y="0"/>
                  </a:moveTo>
                  <a:lnTo>
                    <a:pt x="214208" y="592140"/>
                  </a:lnTo>
                  <a:lnTo>
                    <a:pt x="186618" y="592140"/>
                  </a:lnTo>
                  <a:lnTo>
                    <a:pt x="0" y="26584"/>
                  </a:lnTo>
                  <a:lnTo>
                    <a:pt x="0" y="0"/>
                  </a:lnTo>
                  <a:lnTo>
                    <a:pt x="26665" y="0"/>
                  </a:lnTo>
                  <a:close/>
                </a:path>
                <a:path w="267969" h="699770">
                  <a:moveTo>
                    <a:pt x="214208" y="592140"/>
                  </a:moveTo>
                  <a:lnTo>
                    <a:pt x="267539" y="510539"/>
                  </a:lnTo>
                  <a:lnTo>
                    <a:pt x="240874" y="699365"/>
                  </a:lnTo>
                  <a:lnTo>
                    <a:pt x="106623" y="564632"/>
                  </a:lnTo>
                  <a:lnTo>
                    <a:pt x="214208" y="592140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34" y="991221"/>
            <a:ext cx="8078805" cy="329280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52070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ShowEllipse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80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446532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950" y="1638300"/>
            <a:ext cx="4864100" cy="3581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81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010411"/>
            <a:ext cx="7243445" cy="551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ShowEllipse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</a:t>
            </a:r>
            <a:r>
              <a:rPr dirty="0" sz="2000" b="1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241300" marR="262255">
              <a:lnSpc>
                <a:spcPct val="100000"/>
              </a:lnSpc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r>
              <a:rPr dirty="0" sz="2000" spc="5" b="1">
                <a:solidFill>
                  <a:srgbClr val="BBB529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Override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start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method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Application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class </a:t>
            </a:r>
            <a:r>
              <a:rPr dirty="0" sz="2000" spc="-434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 it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469900" marR="283845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Scene scene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b="1">
                <a:latin typeface="Calibri"/>
                <a:cs typeface="Calibri"/>
              </a:rPr>
              <a:t>Scene(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 b="1">
                <a:latin typeface="Calibri"/>
                <a:cs typeface="Calibri"/>
              </a:rPr>
              <a:t>MyEllipse()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primaryStage.setTitle(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"ShowEllipse"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title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primaryStage.setScene(scene)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scene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000" spc="-434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primaryStage.show()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/**</a:t>
            </a:r>
            <a:endParaRPr sz="2000">
              <a:latin typeface="Calibri"/>
              <a:cs typeface="Calibri"/>
            </a:endParaRPr>
          </a:p>
          <a:p>
            <a:pPr marL="481965" indent="-184150">
              <a:lnSpc>
                <a:spcPct val="100000"/>
              </a:lnSpc>
              <a:buChar char="*"/>
              <a:tabLst>
                <a:tab pos="482600" algn="l"/>
              </a:tabLst>
            </a:pP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The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main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method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is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only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needed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for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the 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IDE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with</a:t>
            </a:r>
            <a:r>
              <a:rPr dirty="0" sz="2000" spc="-2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limited</a:t>
            </a:r>
            <a:endParaRPr sz="2000">
              <a:latin typeface="Calibri"/>
              <a:cs typeface="Calibri"/>
            </a:endParaRPr>
          </a:p>
          <a:p>
            <a:pPr marL="481965" indent="-184150">
              <a:lnSpc>
                <a:spcPct val="100000"/>
              </a:lnSpc>
              <a:buChar char="*"/>
              <a:tabLst>
                <a:tab pos="482600" algn="l"/>
              </a:tabLst>
            </a:pP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JavaFX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support.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Not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needed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for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 running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from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the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command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line.</a:t>
            </a:r>
            <a:endParaRPr sz="20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*/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000" spc="-5" b="1">
                <a:latin typeface="Calibri"/>
                <a:cs typeface="Calibri"/>
              </a:rPr>
              <a:t>(String[]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args)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 b="1" i="1">
                <a:latin typeface="Calibri"/>
                <a:cs typeface="Calibri"/>
              </a:rPr>
              <a:t>launch</a:t>
            </a:r>
            <a:r>
              <a:rPr dirty="0" sz="2000" spc="-5" b="1">
                <a:latin typeface="Calibri"/>
                <a:cs typeface="Calibri"/>
              </a:rPr>
              <a:t>(args)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539" y="1239011"/>
            <a:ext cx="6747509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54584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5" b="1">
                <a:latin typeface="Calibri"/>
                <a:cs typeface="Calibri"/>
              </a:rPr>
              <a:t>MyEllipse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getChildren().clear()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&lt;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16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latin typeface="Calibri"/>
                <a:cs typeface="Calibri"/>
              </a:rPr>
              <a:t>i++)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ellipse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add it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 marL="1155065" marR="325120" indent="-4572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Ellipse </a:t>
            </a:r>
            <a:r>
              <a:rPr dirty="0" sz="2000" b="1">
                <a:latin typeface="Calibri"/>
                <a:cs typeface="Calibri"/>
              </a:rPr>
              <a:t>e1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 b="1">
                <a:latin typeface="Calibri"/>
                <a:cs typeface="Calibri"/>
              </a:rPr>
              <a:t>Ellipse(getWidth()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10" b="1">
                <a:latin typeface="Calibri"/>
                <a:cs typeface="Calibri"/>
              </a:rPr>
              <a:t>getHeight()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getWidth()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-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-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155065" marR="5080" indent="-45720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e1.setStroke(Color.</a:t>
            </a:r>
            <a:r>
              <a:rPr dirty="0" sz="2000" spc="-10" b="1" i="1">
                <a:latin typeface="Calibri"/>
                <a:cs typeface="Calibri"/>
              </a:rPr>
              <a:t>color</a:t>
            </a:r>
            <a:r>
              <a:rPr dirty="0" sz="2000" spc="-10" b="1">
                <a:latin typeface="Calibri"/>
                <a:cs typeface="Calibri"/>
              </a:rPr>
              <a:t>(Math.</a:t>
            </a:r>
            <a:r>
              <a:rPr dirty="0" sz="2000" spc="-10" b="1" i="1">
                <a:latin typeface="Calibri"/>
                <a:cs typeface="Calibri"/>
              </a:rPr>
              <a:t>random</a:t>
            </a:r>
            <a:r>
              <a:rPr dirty="0" sz="2000" spc="-10" b="1">
                <a:latin typeface="Calibri"/>
                <a:cs typeface="Calibri"/>
              </a:rPr>
              <a:t>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random</a:t>
            </a:r>
            <a:r>
              <a:rPr dirty="0" sz="2000" spc="-5" b="1">
                <a:latin typeface="Calibri"/>
                <a:cs typeface="Calibri"/>
              </a:rPr>
              <a:t>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random</a:t>
            </a:r>
            <a:r>
              <a:rPr dirty="0" sz="2000" spc="-5" b="1">
                <a:latin typeface="Calibri"/>
                <a:cs typeface="Calibri"/>
              </a:rPr>
              <a:t>()))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697865" marR="330517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e1.setFill(Color.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e1.setRotate(i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180</a:t>
            </a:r>
            <a:r>
              <a:rPr dirty="0" sz="2000" spc="-2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16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3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getChildren().add(e1)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7939" y="1010411"/>
            <a:ext cx="4236720" cy="520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03505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5" b="1">
                <a:latin typeface="Calibri"/>
                <a:cs typeface="Calibri"/>
              </a:rPr>
              <a:t>MyEllipse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….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469265" marR="103505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setWidth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width)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.setWidth(width)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469265" marR="5080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setHeight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height)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.setHeight(height)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993" y="160019"/>
            <a:ext cx="86233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Arc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99" y="1151635"/>
            <a:ext cx="8767470" cy="43076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85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418" y="160019"/>
            <a:ext cx="32054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Arc</a:t>
            </a:r>
            <a:r>
              <a:rPr dirty="0" spc="-7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4838" y="2413497"/>
            <a:ext cx="119316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10">
                <a:latin typeface="Times New Roman"/>
                <a:cs typeface="Times New Roman"/>
              </a:rPr>
              <a:t>(centerX,</a:t>
            </a:r>
            <a:r>
              <a:rPr dirty="0" sz="1250" spc="-50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centerY)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62556" y="1148014"/>
            <a:ext cx="3251200" cy="1494155"/>
            <a:chOff x="2662556" y="1148014"/>
            <a:chExt cx="3251200" cy="1494155"/>
          </a:xfrm>
        </p:grpSpPr>
        <p:sp>
          <p:nvSpPr>
            <p:cNvPr id="5" name="object 5"/>
            <p:cNvSpPr/>
            <p:nvPr/>
          </p:nvSpPr>
          <p:spPr>
            <a:xfrm>
              <a:off x="2819157" y="1403361"/>
              <a:ext cx="2625090" cy="1180465"/>
            </a:xfrm>
            <a:custGeom>
              <a:avLst/>
              <a:gdLst/>
              <a:ahLst/>
              <a:cxnLst/>
              <a:rect l="l" t="t" r="r" b="b"/>
              <a:pathLst>
                <a:path w="2625090" h="1180464">
                  <a:moveTo>
                    <a:pt x="1449718" y="0"/>
                  </a:moveTo>
                  <a:lnTo>
                    <a:pt x="1312614" y="0"/>
                  </a:lnTo>
                  <a:lnTo>
                    <a:pt x="1175510" y="0"/>
                  </a:lnTo>
                  <a:lnTo>
                    <a:pt x="1057899" y="20115"/>
                  </a:lnTo>
                  <a:lnTo>
                    <a:pt x="920795" y="20115"/>
                  </a:lnTo>
                  <a:lnTo>
                    <a:pt x="803158" y="39555"/>
                  </a:lnTo>
                  <a:lnTo>
                    <a:pt x="685547" y="79110"/>
                  </a:lnTo>
                  <a:lnTo>
                    <a:pt x="567936" y="98550"/>
                  </a:lnTo>
                  <a:lnTo>
                    <a:pt x="470468" y="138079"/>
                  </a:lnTo>
                  <a:lnTo>
                    <a:pt x="391845" y="176959"/>
                  </a:lnTo>
                  <a:lnTo>
                    <a:pt x="294378" y="216514"/>
                  </a:lnTo>
                  <a:lnTo>
                    <a:pt x="254741" y="235954"/>
                  </a:lnTo>
                  <a:lnTo>
                    <a:pt x="215755" y="256043"/>
                  </a:lnTo>
                  <a:lnTo>
                    <a:pt x="196260" y="275483"/>
                  </a:lnTo>
                  <a:lnTo>
                    <a:pt x="157274" y="315038"/>
                  </a:lnTo>
                  <a:lnTo>
                    <a:pt x="117610" y="334478"/>
                  </a:lnTo>
                  <a:lnTo>
                    <a:pt x="98116" y="353918"/>
                  </a:lnTo>
                  <a:lnTo>
                    <a:pt x="78623" y="393447"/>
                  </a:lnTo>
                  <a:lnTo>
                    <a:pt x="59156" y="412887"/>
                  </a:lnTo>
                  <a:lnTo>
                    <a:pt x="39663" y="452442"/>
                  </a:lnTo>
                  <a:lnTo>
                    <a:pt x="20170" y="472558"/>
                  </a:lnTo>
                  <a:lnTo>
                    <a:pt x="20170" y="491998"/>
                  </a:lnTo>
                  <a:lnTo>
                    <a:pt x="0" y="531526"/>
                  </a:lnTo>
                  <a:lnTo>
                    <a:pt x="0" y="649490"/>
                  </a:lnTo>
                  <a:lnTo>
                    <a:pt x="20170" y="688370"/>
                  </a:lnTo>
                  <a:lnTo>
                    <a:pt x="20170" y="708486"/>
                  </a:lnTo>
                  <a:lnTo>
                    <a:pt x="39663" y="747365"/>
                  </a:lnTo>
                  <a:lnTo>
                    <a:pt x="59156" y="767454"/>
                  </a:lnTo>
                  <a:lnTo>
                    <a:pt x="78623" y="786894"/>
                  </a:lnTo>
                  <a:lnTo>
                    <a:pt x="98116" y="826449"/>
                  </a:lnTo>
                  <a:lnTo>
                    <a:pt x="117610" y="845889"/>
                  </a:lnTo>
                  <a:lnTo>
                    <a:pt x="157274" y="865331"/>
                  </a:lnTo>
                  <a:lnTo>
                    <a:pt x="196260" y="904858"/>
                  </a:lnTo>
                  <a:lnTo>
                    <a:pt x="215755" y="924298"/>
                  </a:lnTo>
                  <a:lnTo>
                    <a:pt x="254741" y="944413"/>
                  </a:lnTo>
                  <a:lnTo>
                    <a:pt x="294378" y="963853"/>
                  </a:lnTo>
                  <a:lnTo>
                    <a:pt x="391845" y="1003409"/>
                  </a:lnTo>
                  <a:lnTo>
                    <a:pt x="470468" y="1042262"/>
                  </a:lnTo>
                  <a:lnTo>
                    <a:pt x="567936" y="1081817"/>
                  </a:lnTo>
                  <a:lnTo>
                    <a:pt x="685547" y="1121368"/>
                  </a:lnTo>
                  <a:lnTo>
                    <a:pt x="920795" y="1160242"/>
                  </a:lnTo>
                  <a:lnTo>
                    <a:pt x="1057899" y="1180350"/>
                  </a:lnTo>
                  <a:lnTo>
                    <a:pt x="1586849" y="1180350"/>
                  </a:lnTo>
                  <a:lnTo>
                    <a:pt x="1703783" y="1160242"/>
                  </a:lnTo>
                  <a:lnTo>
                    <a:pt x="1939032" y="1121368"/>
                  </a:lnTo>
                  <a:lnTo>
                    <a:pt x="2056643" y="1081817"/>
                  </a:lnTo>
                  <a:lnTo>
                    <a:pt x="2154110" y="1042262"/>
                  </a:lnTo>
                  <a:lnTo>
                    <a:pt x="2252228" y="1003409"/>
                  </a:lnTo>
                  <a:lnTo>
                    <a:pt x="2369865" y="944413"/>
                  </a:lnTo>
                  <a:lnTo>
                    <a:pt x="2408852" y="924298"/>
                  </a:lnTo>
                  <a:lnTo>
                    <a:pt x="2448380" y="904858"/>
                  </a:lnTo>
                  <a:lnTo>
                    <a:pt x="2467874" y="865331"/>
                  </a:lnTo>
                  <a:lnTo>
                    <a:pt x="2506860" y="845889"/>
                  </a:lnTo>
                  <a:lnTo>
                    <a:pt x="2526355" y="826449"/>
                  </a:lnTo>
                  <a:lnTo>
                    <a:pt x="2545848" y="786894"/>
                  </a:lnTo>
                  <a:lnTo>
                    <a:pt x="2565341" y="767454"/>
                  </a:lnTo>
                  <a:lnTo>
                    <a:pt x="2584834" y="747365"/>
                  </a:lnTo>
                  <a:lnTo>
                    <a:pt x="2605140" y="708486"/>
                  </a:lnTo>
                  <a:lnTo>
                    <a:pt x="2624634" y="688370"/>
                  </a:lnTo>
                  <a:lnTo>
                    <a:pt x="2624634" y="491998"/>
                  </a:lnTo>
                  <a:lnTo>
                    <a:pt x="2584834" y="452442"/>
                  </a:lnTo>
                  <a:lnTo>
                    <a:pt x="2565341" y="412887"/>
                  </a:lnTo>
                  <a:lnTo>
                    <a:pt x="2545848" y="393447"/>
                  </a:lnTo>
                  <a:lnTo>
                    <a:pt x="2526355" y="353918"/>
                  </a:lnTo>
                  <a:lnTo>
                    <a:pt x="2506860" y="334478"/>
                  </a:lnTo>
                  <a:lnTo>
                    <a:pt x="2467874" y="315038"/>
                  </a:lnTo>
                  <a:lnTo>
                    <a:pt x="2448380" y="275483"/>
                  </a:lnTo>
                  <a:lnTo>
                    <a:pt x="2408852" y="256043"/>
                  </a:lnTo>
                  <a:lnTo>
                    <a:pt x="2369865" y="235954"/>
                  </a:lnTo>
                  <a:lnTo>
                    <a:pt x="2252228" y="176959"/>
                  </a:lnTo>
                  <a:lnTo>
                    <a:pt x="2154110" y="138079"/>
                  </a:lnTo>
                  <a:lnTo>
                    <a:pt x="2056643" y="98550"/>
                  </a:lnTo>
                  <a:lnTo>
                    <a:pt x="1939032" y="79110"/>
                  </a:lnTo>
                  <a:lnTo>
                    <a:pt x="1821394" y="39555"/>
                  </a:lnTo>
                  <a:lnTo>
                    <a:pt x="1703783" y="20115"/>
                  </a:lnTo>
                  <a:lnTo>
                    <a:pt x="1586849" y="20115"/>
                  </a:lnTo>
                  <a:lnTo>
                    <a:pt x="144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28903" y="1413081"/>
              <a:ext cx="2644140" cy="1200150"/>
            </a:xfrm>
            <a:custGeom>
              <a:avLst/>
              <a:gdLst/>
              <a:ahLst/>
              <a:cxnLst/>
              <a:rect l="l" t="t" r="r" b="b"/>
              <a:pathLst>
                <a:path w="2644140" h="1200150">
                  <a:moveTo>
                    <a:pt x="1156017" y="0"/>
                  </a:moveTo>
                  <a:lnTo>
                    <a:pt x="1116353" y="0"/>
                  </a:lnTo>
                  <a:lnTo>
                    <a:pt x="1116353" y="20115"/>
                  </a:lnTo>
                  <a:lnTo>
                    <a:pt x="1156017" y="0"/>
                  </a:lnTo>
                  <a:close/>
                </a:path>
                <a:path w="2644140" h="1200150">
                  <a:moveTo>
                    <a:pt x="1057900" y="0"/>
                  </a:moveTo>
                  <a:lnTo>
                    <a:pt x="1018913" y="0"/>
                  </a:lnTo>
                  <a:lnTo>
                    <a:pt x="998743" y="20115"/>
                  </a:lnTo>
                  <a:lnTo>
                    <a:pt x="1057900" y="20115"/>
                  </a:lnTo>
                  <a:lnTo>
                    <a:pt x="1057900" y="0"/>
                  </a:lnTo>
                  <a:close/>
                </a:path>
                <a:path w="2644140" h="1200150">
                  <a:moveTo>
                    <a:pt x="959756" y="20115"/>
                  </a:moveTo>
                  <a:lnTo>
                    <a:pt x="901302" y="20115"/>
                  </a:lnTo>
                  <a:lnTo>
                    <a:pt x="901302" y="39555"/>
                  </a:lnTo>
                  <a:lnTo>
                    <a:pt x="920796" y="39555"/>
                  </a:lnTo>
                  <a:lnTo>
                    <a:pt x="959756" y="20115"/>
                  </a:lnTo>
                  <a:close/>
                </a:path>
                <a:path w="2644140" h="1200150">
                  <a:moveTo>
                    <a:pt x="861638" y="20115"/>
                  </a:moveTo>
                  <a:lnTo>
                    <a:pt x="803158" y="39555"/>
                  </a:lnTo>
                  <a:lnTo>
                    <a:pt x="822652" y="58995"/>
                  </a:lnTo>
                  <a:lnTo>
                    <a:pt x="861638" y="39555"/>
                  </a:lnTo>
                  <a:lnTo>
                    <a:pt x="861638" y="20115"/>
                  </a:lnTo>
                  <a:close/>
                </a:path>
                <a:path w="2644140" h="1200150">
                  <a:moveTo>
                    <a:pt x="764171" y="39555"/>
                  </a:moveTo>
                  <a:lnTo>
                    <a:pt x="744705" y="39555"/>
                  </a:lnTo>
                  <a:lnTo>
                    <a:pt x="705041" y="58995"/>
                  </a:lnTo>
                  <a:lnTo>
                    <a:pt x="705041" y="79110"/>
                  </a:lnTo>
                  <a:lnTo>
                    <a:pt x="744705" y="58995"/>
                  </a:lnTo>
                  <a:lnTo>
                    <a:pt x="764171" y="58995"/>
                  </a:lnTo>
                  <a:lnTo>
                    <a:pt x="764171" y="39555"/>
                  </a:lnTo>
                  <a:close/>
                </a:path>
                <a:path w="2644140" h="1200150">
                  <a:moveTo>
                    <a:pt x="666054" y="79110"/>
                  </a:moveTo>
                  <a:lnTo>
                    <a:pt x="607573" y="79110"/>
                  </a:lnTo>
                  <a:lnTo>
                    <a:pt x="607573" y="98550"/>
                  </a:lnTo>
                  <a:lnTo>
                    <a:pt x="627067" y="98550"/>
                  </a:lnTo>
                  <a:lnTo>
                    <a:pt x="666054" y="79110"/>
                  </a:lnTo>
                  <a:close/>
                </a:path>
                <a:path w="2644140" h="1200150">
                  <a:moveTo>
                    <a:pt x="567937" y="98550"/>
                  </a:moveTo>
                  <a:lnTo>
                    <a:pt x="548443" y="98550"/>
                  </a:lnTo>
                  <a:lnTo>
                    <a:pt x="528950" y="117963"/>
                  </a:lnTo>
                  <a:lnTo>
                    <a:pt x="567937" y="117963"/>
                  </a:lnTo>
                  <a:lnTo>
                    <a:pt x="567937" y="98550"/>
                  </a:lnTo>
                  <a:close/>
                </a:path>
                <a:path w="2644140" h="1200150">
                  <a:moveTo>
                    <a:pt x="470469" y="138079"/>
                  </a:moveTo>
                  <a:lnTo>
                    <a:pt x="430805" y="138079"/>
                  </a:lnTo>
                  <a:lnTo>
                    <a:pt x="411339" y="157519"/>
                  </a:lnTo>
                  <a:lnTo>
                    <a:pt x="430805" y="157519"/>
                  </a:lnTo>
                  <a:lnTo>
                    <a:pt x="470469" y="138079"/>
                  </a:lnTo>
                  <a:close/>
                </a:path>
                <a:path w="2644140" h="1200150">
                  <a:moveTo>
                    <a:pt x="372352" y="176959"/>
                  </a:moveTo>
                  <a:lnTo>
                    <a:pt x="333365" y="176959"/>
                  </a:lnTo>
                  <a:lnTo>
                    <a:pt x="313872" y="197074"/>
                  </a:lnTo>
                  <a:lnTo>
                    <a:pt x="333365" y="197074"/>
                  </a:lnTo>
                  <a:lnTo>
                    <a:pt x="372352" y="176959"/>
                  </a:lnTo>
                  <a:close/>
                </a:path>
                <a:path w="2644140" h="1200150">
                  <a:moveTo>
                    <a:pt x="254714" y="235954"/>
                  </a:moveTo>
                  <a:lnTo>
                    <a:pt x="235248" y="235954"/>
                  </a:lnTo>
                  <a:lnTo>
                    <a:pt x="235248" y="256043"/>
                  </a:lnTo>
                  <a:lnTo>
                    <a:pt x="254714" y="235954"/>
                  </a:lnTo>
                  <a:close/>
                </a:path>
                <a:path w="2644140" h="1200150">
                  <a:moveTo>
                    <a:pt x="274208" y="216514"/>
                  </a:moveTo>
                  <a:lnTo>
                    <a:pt x="254714" y="235954"/>
                  </a:lnTo>
                  <a:lnTo>
                    <a:pt x="274208" y="235954"/>
                  </a:lnTo>
                  <a:lnTo>
                    <a:pt x="274208" y="216514"/>
                  </a:lnTo>
                  <a:close/>
                </a:path>
                <a:path w="2644140" h="1200150">
                  <a:moveTo>
                    <a:pt x="196261" y="275483"/>
                  </a:moveTo>
                  <a:lnTo>
                    <a:pt x="176767" y="275483"/>
                  </a:lnTo>
                  <a:lnTo>
                    <a:pt x="157274" y="294923"/>
                  </a:lnTo>
                  <a:lnTo>
                    <a:pt x="157274" y="315038"/>
                  </a:lnTo>
                  <a:lnTo>
                    <a:pt x="196261" y="294923"/>
                  </a:lnTo>
                  <a:lnTo>
                    <a:pt x="196261" y="275483"/>
                  </a:lnTo>
                  <a:close/>
                </a:path>
                <a:path w="2644140" h="1200150">
                  <a:moveTo>
                    <a:pt x="117610" y="334478"/>
                  </a:moveTo>
                  <a:lnTo>
                    <a:pt x="98117" y="353918"/>
                  </a:lnTo>
                  <a:lnTo>
                    <a:pt x="78623" y="374007"/>
                  </a:lnTo>
                  <a:lnTo>
                    <a:pt x="78623" y="393447"/>
                  </a:lnTo>
                  <a:lnTo>
                    <a:pt x="98117" y="374007"/>
                  </a:lnTo>
                  <a:lnTo>
                    <a:pt x="117610" y="353918"/>
                  </a:lnTo>
                  <a:lnTo>
                    <a:pt x="117610" y="334478"/>
                  </a:lnTo>
                  <a:close/>
                </a:path>
                <a:path w="2644140" h="1200150">
                  <a:moveTo>
                    <a:pt x="59157" y="433002"/>
                  </a:moveTo>
                  <a:lnTo>
                    <a:pt x="39663" y="433002"/>
                  </a:lnTo>
                  <a:lnTo>
                    <a:pt x="20170" y="472557"/>
                  </a:lnTo>
                  <a:lnTo>
                    <a:pt x="39663" y="472557"/>
                  </a:lnTo>
                  <a:lnTo>
                    <a:pt x="39663" y="452442"/>
                  </a:lnTo>
                  <a:lnTo>
                    <a:pt x="59157" y="433002"/>
                  </a:lnTo>
                  <a:close/>
                </a:path>
                <a:path w="2644140" h="1200150">
                  <a:moveTo>
                    <a:pt x="0" y="511411"/>
                  </a:moveTo>
                  <a:lnTo>
                    <a:pt x="0" y="570406"/>
                  </a:lnTo>
                  <a:lnTo>
                    <a:pt x="20170" y="531526"/>
                  </a:lnTo>
                  <a:lnTo>
                    <a:pt x="0" y="511411"/>
                  </a:lnTo>
                  <a:close/>
                </a:path>
                <a:path w="2644140" h="1200150">
                  <a:moveTo>
                    <a:pt x="0" y="629402"/>
                  </a:moveTo>
                  <a:lnTo>
                    <a:pt x="0" y="668930"/>
                  </a:lnTo>
                  <a:lnTo>
                    <a:pt x="20170" y="668930"/>
                  </a:lnTo>
                  <a:lnTo>
                    <a:pt x="20170" y="649490"/>
                  </a:lnTo>
                  <a:lnTo>
                    <a:pt x="0" y="629402"/>
                  </a:lnTo>
                  <a:close/>
                </a:path>
                <a:path w="2644140" h="1200150">
                  <a:moveTo>
                    <a:pt x="39663" y="727926"/>
                  </a:moveTo>
                  <a:lnTo>
                    <a:pt x="20170" y="727926"/>
                  </a:lnTo>
                  <a:lnTo>
                    <a:pt x="39663" y="747366"/>
                  </a:lnTo>
                  <a:lnTo>
                    <a:pt x="39663" y="767454"/>
                  </a:lnTo>
                  <a:lnTo>
                    <a:pt x="59157" y="767454"/>
                  </a:lnTo>
                  <a:lnTo>
                    <a:pt x="39663" y="727926"/>
                  </a:lnTo>
                  <a:close/>
                </a:path>
                <a:path w="2644140" h="1200150">
                  <a:moveTo>
                    <a:pt x="98117" y="806334"/>
                  </a:moveTo>
                  <a:lnTo>
                    <a:pt x="78623" y="806334"/>
                  </a:lnTo>
                  <a:lnTo>
                    <a:pt x="98117" y="826449"/>
                  </a:lnTo>
                  <a:lnTo>
                    <a:pt x="98117" y="806334"/>
                  </a:lnTo>
                  <a:close/>
                </a:path>
                <a:path w="2644140" h="1200150">
                  <a:moveTo>
                    <a:pt x="176767" y="865330"/>
                  </a:moveTo>
                  <a:lnTo>
                    <a:pt x="157274" y="865330"/>
                  </a:lnTo>
                  <a:lnTo>
                    <a:pt x="157274" y="885445"/>
                  </a:lnTo>
                  <a:lnTo>
                    <a:pt x="176767" y="904858"/>
                  </a:lnTo>
                  <a:lnTo>
                    <a:pt x="196261" y="904858"/>
                  </a:lnTo>
                  <a:lnTo>
                    <a:pt x="196261" y="885445"/>
                  </a:lnTo>
                  <a:lnTo>
                    <a:pt x="176767" y="865330"/>
                  </a:lnTo>
                  <a:close/>
                </a:path>
                <a:path w="2644140" h="1200150">
                  <a:moveTo>
                    <a:pt x="254714" y="944413"/>
                  </a:moveTo>
                  <a:lnTo>
                    <a:pt x="274208" y="963854"/>
                  </a:lnTo>
                  <a:lnTo>
                    <a:pt x="294378" y="963854"/>
                  </a:lnTo>
                  <a:lnTo>
                    <a:pt x="254714" y="944413"/>
                  </a:lnTo>
                  <a:close/>
                </a:path>
                <a:path w="2644140" h="1200150">
                  <a:moveTo>
                    <a:pt x="254714" y="924298"/>
                  </a:moveTo>
                  <a:lnTo>
                    <a:pt x="235248" y="944413"/>
                  </a:lnTo>
                  <a:lnTo>
                    <a:pt x="254714" y="944413"/>
                  </a:lnTo>
                  <a:lnTo>
                    <a:pt x="254714" y="924298"/>
                  </a:lnTo>
                  <a:close/>
                </a:path>
                <a:path w="2644140" h="1200150">
                  <a:moveTo>
                    <a:pt x="333365" y="983294"/>
                  </a:moveTo>
                  <a:lnTo>
                    <a:pt x="333365" y="1003409"/>
                  </a:lnTo>
                  <a:lnTo>
                    <a:pt x="372352" y="1022849"/>
                  </a:lnTo>
                  <a:lnTo>
                    <a:pt x="391846" y="1003409"/>
                  </a:lnTo>
                  <a:lnTo>
                    <a:pt x="372352" y="1003409"/>
                  </a:lnTo>
                  <a:lnTo>
                    <a:pt x="333365" y="983294"/>
                  </a:lnTo>
                  <a:close/>
                </a:path>
                <a:path w="2644140" h="1200150">
                  <a:moveTo>
                    <a:pt x="430805" y="1022849"/>
                  </a:moveTo>
                  <a:lnTo>
                    <a:pt x="430805" y="1042262"/>
                  </a:lnTo>
                  <a:lnTo>
                    <a:pt x="470469" y="1062377"/>
                  </a:lnTo>
                  <a:lnTo>
                    <a:pt x="470469" y="1042262"/>
                  </a:lnTo>
                  <a:lnTo>
                    <a:pt x="430805" y="1022849"/>
                  </a:lnTo>
                  <a:close/>
                </a:path>
                <a:path w="2644140" h="1200150">
                  <a:moveTo>
                    <a:pt x="528950" y="1062377"/>
                  </a:moveTo>
                  <a:lnTo>
                    <a:pt x="528950" y="1081820"/>
                  </a:lnTo>
                  <a:lnTo>
                    <a:pt x="567937" y="1081820"/>
                  </a:lnTo>
                  <a:lnTo>
                    <a:pt x="528950" y="1062377"/>
                  </a:lnTo>
                  <a:close/>
                </a:path>
                <a:path w="2644140" h="1200150">
                  <a:moveTo>
                    <a:pt x="666054" y="1101258"/>
                  </a:moveTo>
                  <a:lnTo>
                    <a:pt x="627067" y="1101258"/>
                  </a:lnTo>
                  <a:lnTo>
                    <a:pt x="666054" y="1121365"/>
                  </a:lnTo>
                  <a:lnTo>
                    <a:pt x="666054" y="1101258"/>
                  </a:lnTo>
                  <a:close/>
                </a:path>
                <a:path w="2644140" h="1200150">
                  <a:moveTo>
                    <a:pt x="764171" y="1121365"/>
                  </a:moveTo>
                  <a:lnTo>
                    <a:pt x="725211" y="1121365"/>
                  </a:lnTo>
                  <a:lnTo>
                    <a:pt x="744705" y="1140805"/>
                  </a:lnTo>
                  <a:lnTo>
                    <a:pt x="783665" y="1140805"/>
                  </a:lnTo>
                  <a:lnTo>
                    <a:pt x="764171" y="1121365"/>
                  </a:lnTo>
                  <a:close/>
                </a:path>
                <a:path w="2644140" h="1200150">
                  <a:moveTo>
                    <a:pt x="881809" y="1140805"/>
                  </a:moveTo>
                  <a:lnTo>
                    <a:pt x="822652" y="1140805"/>
                  </a:lnTo>
                  <a:lnTo>
                    <a:pt x="861638" y="1160242"/>
                  </a:lnTo>
                  <a:lnTo>
                    <a:pt x="881809" y="1160242"/>
                  </a:lnTo>
                  <a:lnTo>
                    <a:pt x="881809" y="1140805"/>
                  </a:lnTo>
                  <a:close/>
                </a:path>
                <a:path w="2644140" h="1200150">
                  <a:moveTo>
                    <a:pt x="979249" y="1160242"/>
                  </a:moveTo>
                  <a:lnTo>
                    <a:pt x="920796" y="1160242"/>
                  </a:lnTo>
                  <a:lnTo>
                    <a:pt x="959756" y="1180349"/>
                  </a:lnTo>
                  <a:lnTo>
                    <a:pt x="979249" y="1180349"/>
                  </a:lnTo>
                  <a:lnTo>
                    <a:pt x="979249" y="1160242"/>
                  </a:lnTo>
                  <a:close/>
                </a:path>
                <a:path w="2644140" h="1200150">
                  <a:moveTo>
                    <a:pt x="1077393" y="1160242"/>
                  </a:moveTo>
                  <a:lnTo>
                    <a:pt x="1018913" y="1160242"/>
                  </a:lnTo>
                  <a:lnTo>
                    <a:pt x="1018913" y="1180349"/>
                  </a:lnTo>
                  <a:lnTo>
                    <a:pt x="1077393" y="1180349"/>
                  </a:lnTo>
                  <a:lnTo>
                    <a:pt x="1077393" y="1160242"/>
                  </a:lnTo>
                  <a:close/>
                </a:path>
                <a:path w="2644140" h="1200150">
                  <a:moveTo>
                    <a:pt x="1292444" y="1180349"/>
                  </a:moveTo>
                  <a:lnTo>
                    <a:pt x="1233991" y="1180349"/>
                  </a:lnTo>
                  <a:lnTo>
                    <a:pt x="1233991" y="1199787"/>
                  </a:lnTo>
                  <a:lnTo>
                    <a:pt x="1272978" y="1199787"/>
                  </a:lnTo>
                  <a:lnTo>
                    <a:pt x="1292444" y="1180349"/>
                  </a:lnTo>
                  <a:close/>
                </a:path>
                <a:path w="2644140" h="1200150">
                  <a:moveTo>
                    <a:pt x="1390589" y="1180349"/>
                  </a:moveTo>
                  <a:lnTo>
                    <a:pt x="1332108" y="1180349"/>
                  </a:lnTo>
                  <a:lnTo>
                    <a:pt x="1332108" y="1199787"/>
                  </a:lnTo>
                  <a:lnTo>
                    <a:pt x="1390589" y="1199787"/>
                  </a:lnTo>
                  <a:lnTo>
                    <a:pt x="1390589" y="1180349"/>
                  </a:lnTo>
                  <a:close/>
                </a:path>
                <a:path w="2644140" h="1200150">
                  <a:moveTo>
                    <a:pt x="1449719" y="1180349"/>
                  </a:moveTo>
                  <a:lnTo>
                    <a:pt x="1429576" y="1180349"/>
                  </a:lnTo>
                  <a:lnTo>
                    <a:pt x="1429576" y="1199787"/>
                  </a:lnTo>
                  <a:lnTo>
                    <a:pt x="1449719" y="1180349"/>
                  </a:lnTo>
                  <a:close/>
                </a:path>
                <a:path w="2644140" h="1200150">
                  <a:moveTo>
                    <a:pt x="1586850" y="1160242"/>
                  </a:moveTo>
                  <a:lnTo>
                    <a:pt x="1547186" y="1160242"/>
                  </a:lnTo>
                  <a:lnTo>
                    <a:pt x="1527693" y="1180349"/>
                  </a:lnTo>
                  <a:lnTo>
                    <a:pt x="1586850" y="1180349"/>
                  </a:lnTo>
                  <a:lnTo>
                    <a:pt x="1586850" y="1160242"/>
                  </a:lnTo>
                  <a:close/>
                </a:path>
                <a:path w="2644140" h="1200150">
                  <a:moveTo>
                    <a:pt x="1684290" y="1160242"/>
                  </a:moveTo>
                  <a:lnTo>
                    <a:pt x="1625810" y="1160242"/>
                  </a:lnTo>
                  <a:lnTo>
                    <a:pt x="1645304" y="1180349"/>
                  </a:lnTo>
                  <a:lnTo>
                    <a:pt x="1684290" y="1160242"/>
                  </a:lnTo>
                  <a:close/>
                </a:path>
                <a:path w="2644140" h="1200150">
                  <a:moveTo>
                    <a:pt x="1801901" y="1140805"/>
                  </a:moveTo>
                  <a:lnTo>
                    <a:pt x="1743448" y="1140805"/>
                  </a:lnTo>
                  <a:lnTo>
                    <a:pt x="1743448" y="1160242"/>
                  </a:lnTo>
                  <a:lnTo>
                    <a:pt x="1782435" y="1160242"/>
                  </a:lnTo>
                  <a:lnTo>
                    <a:pt x="1801901" y="1140805"/>
                  </a:lnTo>
                  <a:close/>
                </a:path>
                <a:path w="2644140" h="1200150">
                  <a:moveTo>
                    <a:pt x="1900045" y="1121365"/>
                  </a:moveTo>
                  <a:lnTo>
                    <a:pt x="1840888" y="1121365"/>
                  </a:lnTo>
                  <a:lnTo>
                    <a:pt x="1840888" y="1140805"/>
                  </a:lnTo>
                  <a:lnTo>
                    <a:pt x="1880552" y="1140805"/>
                  </a:lnTo>
                  <a:lnTo>
                    <a:pt x="1900045" y="1121365"/>
                  </a:lnTo>
                  <a:close/>
                </a:path>
                <a:path w="2644140" h="1200150">
                  <a:moveTo>
                    <a:pt x="1997486" y="1101258"/>
                  </a:moveTo>
                  <a:lnTo>
                    <a:pt x="1939032" y="1101258"/>
                  </a:lnTo>
                  <a:lnTo>
                    <a:pt x="1939032" y="1121365"/>
                  </a:lnTo>
                  <a:lnTo>
                    <a:pt x="1997486" y="1101258"/>
                  </a:lnTo>
                  <a:close/>
                </a:path>
                <a:path w="2644140" h="1200150">
                  <a:moveTo>
                    <a:pt x="2056643" y="1081820"/>
                  </a:moveTo>
                  <a:lnTo>
                    <a:pt x="2037150" y="1081820"/>
                  </a:lnTo>
                  <a:lnTo>
                    <a:pt x="2037150" y="1101258"/>
                  </a:lnTo>
                  <a:lnTo>
                    <a:pt x="2056643" y="1081820"/>
                  </a:lnTo>
                  <a:close/>
                </a:path>
                <a:path w="2644140" h="1200150">
                  <a:moveTo>
                    <a:pt x="2095630" y="1062377"/>
                  </a:moveTo>
                  <a:lnTo>
                    <a:pt x="2076137" y="1062377"/>
                  </a:lnTo>
                  <a:lnTo>
                    <a:pt x="2056643" y="1081820"/>
                  </a:lnTo>
                  <a:lnTo>
                    <a:pt x="2095630" y="1081820"/>
                  </a:lnTo>
                  <a:lnTo>
                    <a:pt x="2095630" y="1062377"/>
                  </a:lnTo>
                  <a:close/>
                </a:path>
                <a:path w="2644140" h="1200150">
                  <a:moveTo>
                    <a:pt x="2193747" y="1022849"/>
                  </a:moveTo>
                  <a:lnTo>
                    <a:pt x="2174254" y="1022849"/>
                  </a:lnTo>
                  <a:lnTo>
                    <a:pt x="2154083" y="1042262"/>
                  </a:lnTo>
                  <a:lnTo>
                    <a:pt x="2134617" y="1042262"/>
                  </a:lnTo>
                  <a:lnTo>
                    <a:pt x="2134617" y="1062377"/>
                  </a:lnTo>
                  <a:lnTo>
                    <a:pt x="2154083" y="1062377"/>
                  </a:lnTo>
                  <a:lnTo>
                    <a:pt x="2193747" y="1042262"/>
                  </a:lnTo>
                  <a:lnTo>
                    <a:pt x="2193747" y="1022849"/>
                  </a:lnTo>
                  <a:close/>
                </a:path>
                <a:path w="2644140" h="1200150">
                  <a:moveTo>
                    <a:pt x="2271721" y="983294"/>
                  </a:moveTo>
                  <a:lnTo>
                    <a:pt x="2232734" y="1003409"/>
                  </a:lnTo>
                  <a:lnTo>
                    <a:pt x="2232734" y="1022849"/>
                  </a:lnTo>
                  <a:lnTo>
                    <a:pt x="2252228" y="1022849"/>
                  </a:lnTo>
                  <a:lnTo>
                    <a:pt x="2271721" y="1003409"/>
                  </a:lnTo>
                  <a:lnTo>
                    <a:pt x="2291215" y="1003409"/>
                  </a:lnTo>
                  <a:lnTo>
                    <a:pt x="2271721" y="983294"/>
                  </a:lnTo>
                  <a:close/>
                </a:path>
                <a:path w="2644140" h="1200150">
                  <a:moveTo>
                    <a:pt x="2369865" y="944413"/>
                  </a:moveTo>
                  <a:lnTo>
                    <a:pt x="2330851" y="963854"/>
                  </a:lnTo>
                  <a:lnTo>
                    <a:pt x="2330851" y="983294"/>
                  </a:lnTo>
                  <a:lnTo>
                    <a:pt x="2369865" y="963854"/>
                  </a:lnTo>
                  <a:lnTo>
                    <a:pt x="2369865" y="944413"/>
                  </a:lnTo>
                  <a:close/>
                </a:path>
                <a:path w="2644140" h="1200150">
                  <a:moveTo>
                    <a:pt x="2467874" y="885445"/>
                  </a:moveTo>
                  <a:lnTo>
                    <a:pt x="2428346" y="885445"/>
                  </a:lnTo>
                  <a:lnTo>
                    <a:pt x="2408852" y="904858"/>
                  </a:lnTo>
                  <a:lnTo>
                    <a:pt x="2408852" y="924298"/>
                  </a:lnTo>
                  <a:lnTo>
                    <a:pt x="2428346" y="924298"/>
                  </a:lnTo>
                  <a:lnTo>
                    <a:pt x="2448381" y="904858"/>
                  </a:lnTo>
                  <a:lnTo>
                    <a:pt x="2467874" y="885445"/>
                  </a:lnTo>
                  <a:close/>
                </a:path>
                <a:path w="2644140" h="1200150">
                  <a:moveTo>
                    <a:pt x="2526355" y="826449"/>
                  </a:moveTo>
                  <a:lnTo>
                    <a:pt x="2487368" y="845890"/>
                  </a:lnTo>
                  <a:lnTo>
                    <a:pt x="2487368" y="865330"/>
                  </a:lnTo>
                  <a:lnTo>
                    <a:pt x="2506861" y="865330"/>
                  </a:lnTo>
                  <a:lnTo>
                    <a:pt x="2506861" y="845890"/>
                  </a:lnTo>
                  <a:lnTo>
                    <a:pt x="2526355" y="826449"/>
                  </a:lnTo>
                  <a:close/>
                </a:path>
                <a:path w="2644140" h="1200150">
                  <a:moveTo>
                    <a:pt x="2605141" y="727926"/>
                  </a:moveTo>
                  <a:lnTo>
                    <a:pt x="2584835" y="727926"/>
                  </a:lnTo>
                  <a:lnTo>
                    <a:pt x="2565342" y="767454"/>
                  </a:lnTo>
                  <a:lnTo>
                    <a:pt x="2565342" y="786894"/>
                  </a:lnTo>
                  <a:lnTo>
                    <a:pt x="2605141" y="747366"/>
                  </a:lnTo>
                  <a:lnTo>
                    <a:pt x="2605141" y="727926"/>
                  </a:lnTo>
                  <a:close/>
                </a:path>
                <a:path w="2644140" h="1200150">
                  <a:moveTo>
                    <a:pt x="2624634" y="649490"/>
                  </a:moveTo>
                  <a:lnTo>
                    <a:pt x="2605141" y="688370"/>
                  </a:lnTo>
                  <a:lnTo>
                    <a:pt x="2624634" y="688370"/>
                  </a:lnTo>
                  <a:lnTo>
                    <a:pt x="2624634" y="649490"/>
                  </a:lnTo>
                  <a:close/>
                </a:path>
                <a:path w="2644140" h="1200150">
                  <a:moveTo>
                    <a:pt x="2624634" y="531526"/>
                  </a:moveTo>
                  <a:lnTo>
                    <a:pt x="2624634" y="590521"/>
                  </a:lnTo>
                  <a:lnTo>
                    <a:pt x="2644128" y="590521"/>
                  </a:lnTo>
                  <a:lnTo>
                    <a:pt x="2644128" y="570406"/>
                  </a:lnTo>
                  <a:lnTo>
                    <a:pt x="2624634" y="531526"/>
                  </a:lnTo>
                  <a:close/>
                </a:path>
                <a:path w="2644140" h="1200150">
                  <a:moveTo>
                    <a:pt x="2624634" y="472557"/>
                  </a:moveTo>
                  <a:lnTo>
                    <a:pt x="2605141" y="472557"/>
                  </a:lnTo>
                  <a:lnTo>
                    <a:pt x="2605141" y="491998"/>
                  </a:lnTo>
                  <a:lnTo>
                    <a:pt x="2624634" y="491998"/>
                  </a:lnTo>
                  <a:lnTo>
                    <a:pt x="2624634" y="472557"/>
                  </a:lnTo>
                  <a:close/>
                </a:path>
                <a:path w="2644140" h="1200150">
                  <a:moveTo>
                    <a:pt x="2605141" y="433002"/>
                  </a:moveTo>
                  <a:lnTo>
                    <a:pt x="2584835" y="433002"/>
                  </a:lnTo>
                  <a:lnTo>
                    <a:pt x="2584835" y="452442"/>
                  </a:lnTo>
                  <a:lnTo>
                    <a:pt x="2605141" y="472557"/>
                  </a:lnTo>
                  <a:lnTo>
                    <a:pt x="2605141" y="433002"/>
                  </a:lnTo>
                  <a:close/>
                </a:path>
                <a:path w="2644140" h="1200150">
                  <a:moveTo>
                    <a:pt x="2526355" y="353918"/>
                  </a:moveTo>
                  <a:lnTo>
                    <a:pt x="2526355" y="374007"/>
                  </a:lnTo>
                  <a:lnTo>
                    <a:pt x="2545848" y="393447"/>
                  </a:lnTo>
                  <a:lnTo>
                    <a:pt x="2565342" y="393447"/>
                  </a:lnTo>
                  <a:lnTo>
                    <a:pt x="2565342" y="374007"/>
                  </a:lnTo>
                  <a:lnTo>
                    <a:pt x="2526355" y="353918"/>
                  </a:lnTo>
                  <a:close/>
                </a:path>
                <a:path w="2644140" h="1200150">
                  <a:moveTo>
                    <a:pt x="2467874" y="294923"/>
                  </a:moveTo>
                  <a:lnTo>
                    <a:pt x="2448381" y="294923"/>
                  </a:lnTo>
                  <a:lnTo>
                    <a:pt x="2467874" y="315038"/>
                  </a:lnTo>
                  <a:lnTo>
                    <a:pt x="2487368" y="334478"/>
                  </a:lnTo>
                  <a:lnTo>
                    <a:pt x="2487368" y="315038"/>
                  </a:lnTo>
                  <a:lnTo>
                    <a:pt x="2467874" y="294923"/>
                  </a:lnTo>
                  <a:close/>
                </a:path>
                <a:path w="2644140" h="1200150">
                  <a:moveTo>
                    <a:pt x="2330851" y="197074"/>
                  </a:moveTo>
                  <a:lnTo>
                    <a:pt x="2291215" y="197074"/>
                  </a:lnTo>
                  <a:lnTo>
                    <a:pt x="2311358" y="216514"/>
                  </a:lnTo>
                  <a:lnTo>
                    <a:pt x="2330851" y="216514"/>
                  </a:lnTo>
                  <a:lnTo>
                    <a:pt x="2330851" y="197074"/>
                  </a:lnTo>
                  <a:close/>
                </a:path>
                <a:path w="2644140" h="1200150">
                  <a:moveTo>
                    <a:pt x="2291215" y="176959"/>
                  </a:moveTo>
                  <a:lnTo>
                    <a:pt x="2271721" y="176959"/>
                  </a:lnTo>
                  <a:lnTo>
                    <a:pt x="2271721" y="197074"/>
                  </a:lnTo>
                  <a:lnTo>
                    <a:pt x="2311358" y="197074"/>
                  </a:lnTo>
                  <a:lnTo>
                    <a:pt x="2291215" y="176959"/>
                  </a:lnTo>
                  <a:close/>
                </a:path>
                <a:path w="2644140" h="1200150">
                  <a:moveTo>
                    <a:pt x="2193747" y="138079"/>
                  </a:moveTo>
                  <a:lnTo>
                    <a:pt x="2174254" y="138079"/>
                  </a:lnTo>
                  <a:lnTo>
                    <a:pt x="2174254" y="157519"/>
                  </a:lnTo>
                  <a:lnTo>
                    <a:pt x="2193747" y="157519"/>
                  </a:lnTo>
                  <a:lnTo>
                    <a:pt x="2213241" y="176959"/>
                  </a:lnTo>
                  <a:lnTo>
                    <a:pt x="2232734" y="176959"/>
                  </a:lnTo>
                  <a:lnTo>
                    <a:pt x="2232734" y="157519"/>
                  </a:lnTo>
                  <a:lnTo>
                    <a:pt x="2193747" y="138079"/>
                  </a:lnTo>
                  <a:close/>
                </a:path>
                <a:path w="2644140" h="1200150">
                  <a:moveTo>
                    <a:pt x="2134617" y="117963"/>
                  </a:moveTo>
                  <a:lnTo>
                    <a:pt x="2095630" y="117963"/>
                  </a:lnTo>
                  <a:lnTo>
                    <a:pt x="2134617" y="138079"/>
                  </a:lnTo>
                  <a:lnTo>
                    <a:pt x="2134617" y="117963"/>
                  </a:lnTo>
                  <a:close/>
                </a:path>
                <a:path w="2644140" h="1200150">
                  <a:moveTo>
                    <a:pt x="2095630" y="98550"/>
                  </a:moveTo>
                  <a:lnTo>
                    <a:pt x="2076137" y="98550"/>
                  </a:lnTo>
                  <a:lnTo>
                    <a:pt x="2076137" y="117963"/>
                  </a:lnTo>
                  <a:lnTo>
                    <a:pt x="2095630" y="117963"/>
                  </a:lnTo>
                  <a:lnTo>
                    <a:pt x="2095630" y="98550"/>
                  </a:lnTo>
                  <a:close/>
                </a:path>
                <a:path w="2644140" h="1200150">
                  <a:moveTo>
                    <a:pt x="2037150" y="79110"/>
                  </a:moveTo>
                  <a:lnTo>
                    <a:pt x="1977992" y="79110"/>
                  </a:lnTo>
                  <a:lnTo>
                    <a:pt x="1977992" y="98550"/>
                  </a:lnTo>
                  <a:lnTo>
                    <a:pt x="2037150" y="98550"/>
                  </a:lnTo>
                  <a:lnTo>
                    <a:pt x="2037150" y="79110"/>
                  </a:lnTo>
                  <a:close/>
                </a:path>
                <a:path w="2644140" h="1200150">
                  <a:moveTo>
                    <a:pt x="1939032" y="58995"/>
                  </a:moveTo>
                  <a:lnTo>
                    <a:pt x="1880552" y="58995"/>
                  </a:lnTo>
                  <a:lnTo>
                    <a:pt x="1919539" y="79110"/>
                  </a:lnTo>
                  <a:lnTo>
                    <a:pt x="1939032" y="79110"/>
                  </a:lnTo>
                  <a:lnTo>
                    <a:pt x="1939032" y="58995"/>
                  </a:lnTo>
                  <a:close/>
                </a:path>
                <a:path w="2644140" h="1200150">
                  <a:moveTo>
                    <a:pt x="1840888" y="39555"/>
                  </a:moveTo>
                  <a:lnTo>
                    <a:pt x="1782435" y="39555"/>
                  </a:lnTo>
                  <a:lnTo>
                    <a:pt x="1821395" y="58995"/>
                  </a:lnTo>
                  <a:lnTo>
                    <a:pt x="1840888" y="58995"/>
                  </a:lnTo>
                  <a:lnTo>
                    <a:pt x="1840888" y="39555"/>
                  </a:lnTo>
                  <a:close/>
                </a:path>
                <a:path w="2644140" h="1200150">
                  <a:moveTo>
                    <a:pt x="1743448" y="20115"/>
                  </a:moveTo>
                  <a:lnTo>
                    <a:pt x="1684290" y="20115"/>
                  </a:lnTo>
                  <a:lnTo>
                    <a:pt x="1703784" y="39555"/>
                  </a:lnTo>
                  <a:lnTo>
                    <a:pt x="1743448" y="39555"/>
                  </a:lnTo>
                  <a:lnTo>
                    <a:pt x="1743448" y="20115"/>
                  </a:lnTo>
                  <a:close/>
                </a:path>
                <a:path w="2644140" h="1200150">
                  <a:moveTo>
                    <a:pt x="1625810" y="0"/>
                  </a:moveTo>
                  <a:lnTo>
                    <a:pt x="1586850" y="0"/>
                  </a:lnTo>
                  <a:lnTo>
                    <a:pt x="1586850" y="20115"/>
                  </a:lnTo>
                  <a:lnTo>
                    <a:pt x="1625810" y="20115"/>
                  </a:lnTo>
                  <a:lnTo>
                    <a:pt x="1625810" y="0"/>
                  </a:lnTo>
                  <a:close/>
                </a:path>
                <a:path w="2644140" h="1200150">
                  <a:moveTo>
                    <a:pt x="1527693" y="0"/>
                  </a:moveTo>
                  <a:lnTo>
                    <a:pt x="1469212" y="0"/>
                  </a:lnTo>
                  <a:lnTo>
                    <a:pt x="1488706" y="20115"/>
                  </a:lnTo>
                  <a:lnTo>
                    <a:pt x="1527693" y="20115"/>
                  </a:lnTo>
                  <a:lnTo>
                    <a:pt x="15276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47817" y="2573324"/>
              <a:ext cx="59055" cy="20320"/>
            </a:xfrm>
            <a:custGeom>
              <a:avLst/>
              <a:gdLst/>
              <a:ahLst/>
              <a:cxnLst/>
              <a:rect l="l" t="t" r="r" b="b"/>
              <a:pathLst>
                <a:path w="59054" h="20319">
                  <a:moveTo>
                    <a:pt x="19493" y="0"/>
                  </a:moveTo>
                  <a:lnTo>
                    <a:pt x="38986" y="0"/>
                  </a:lnTo>
                  <a:lnTo>
                    <a:pt x="58480" y="0"/>
                  </a:lnTo>
                  <a:lnTo>
                    <a:pt x="58480" y="20107"/>
                  </a:lnTo>
                  <a:lnTo>
                    <a:pt x="19493" y="20107"/>
                  </a:lnTo>
                  <a:lnTo>
                    <a:pt x="0" y="20107"/>
                  </a:lnTo>
                  <a:lnTo>
                    <a:pt x="0" y="0"/>
                  </a:lnTo>
                  <a:lnTo>
                    <a:pt x="19493" y="0"/>
                  </a:lnTo>
                  <a:close/>
                </a:path>
              </a:pathLst>
            </a:custGeom>
            <a:ln w="19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2556" y="1148014"/>
              <a:ext cx="3250892" cy="14940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67470" y="2275410"/>
            <a:ext cx="511809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114">
                <a:latin typeface="Times New Roman"/>
                <a:cs typeface="Times New Roman"/>
              </a:rPr>
              <a:t>r</a:t>
            </a:r>
            <a:r>
              <a:rPr dirty="0" sz="1250" spc="60">
                <a:latin typeface="Times New Roman"/>
                <a:cs typeface="Times New Roman"/>
              </a:rPr>
              <a:t>a</a:t>
            </a:r>
            <a:r>
              <a:rPr dirty="0" sz="1250" spc="-5">
                <a:latin typeface="Times New Roman"/>
                <a:cs typeface="Times New Roman"/>
              </a:rPr>
              <a:t>d</a:t>
            </a:r>
            <a:r>
              <a:rPr dirty="0" sz="1250" spc="-50">
                <a:latin typeface="Times New Roman"/>
                <a:cs typeface="Times New Roman"/>
              </a:rPr>
              <a:t>i</a:t>
            </a:r>
            <a:r>
              <a:rPr dirty="0" sz="1250" spc="-5">
                <a:latin typeface="Times New Roman"/>
                <a:cs typeface="Times New Roman"/>
              </a:rPr>
              <a:t>u</a:t>
            </a:r>
            <a:r>
              <a:rPr dirty="0" sz="1250" spc="-35">
                <a:latin typeface="Times New Roman"/>
                <a:cs typeface="Times New Roman"/>
              </a:rPr>
              <a:t>s</a:t>
            </a:r>
            <a:r>
              <a:rPr dirty="0" sz="1250" spc="-5">
                <a:latin typeface="Times New Roman"/>
                <a:cs typeface="Times New Roman"/>
              </a:rPr>
              <a:t>X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6457" y="1154738"/>
            <a:ext cx="53149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35">
                <a:latin typeface="Times New Roman"/>
                <a:cs typeface="Times New Roman"/>
              </a:rPr>
              <a:t>r</a:t>
            </a:r>
            <a:r>
              <a:rPr dirty="0" sz="1250" spc="60">
                <a:latin typeface="Times New Roman"/>
                <a:cs typeface="Times New Roman"/>
              </a:rPr>
              <a:t>a</a:t>
            </a:r>
            <a:r>
              <a:rPr dirty="0" sz="1250" spc="-5">
                <a:latin typeface="Times New Roman"/>
                <a:cs typeface="Times New Roman"/>
              </a:rPr>
              <a:t>d</a:t>
            </a:r>
            <a:r>
              <a:rPr dirty="0" sz="1250" spc="-50">
                <a:latin typeface="Times New Roman"/>
                <a:cs typeface="Times New Roman"/>
              </a:rPr>
              <a:t>i</a:t>
            </a:r>
            <a:r>
              <a:rPr dirty="0" sz="1250" spc="-5">
                <a:latin typeface="Times New Roman"/>
                <a:cs typeface="Times New Roman"/>
              </a:rPr>
              <a:t>u</a:t>
            </a:r>
            <a:r>
              <a:rPr dirty="0" sz="1250" spc="-30">
                <a:latin typeface="Times New Roman"/>
                <a:cs typeface="Times New Roman"/>
              </a:rPr>
              <a:t>s</a:t>
            </a:r>
            <a:r>
              <a:rPr dirty="0" sz="1250" spc="-5">
                <a:latin typeface="Times New Roman"/>
                <a:cs typeface="Times New Roman"/>
              </a:rPr>
              <a:t>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1598" y="1115183"/>
            <a:ext cx="41846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45">
                <a:latin typeface="Times New Roman"/>
                <a:cs typeface="Times New Roman"/>
              </a:rPr>
              <a:t>l</a:t>
            </a:r>
            <a:r>
              <a:rPr dirty="0" sz="1250" spc="60">
                <a:latin typeface="Times New Roman"/>
                <a:cs typeface="Times New Roman"/>
              </a:rPr>
              <a:t>e</a:t>
            </a:r>
            <a:r>
              <a:rPr dirty="0" sz="1250" spc="-5">
                <a:latin typeface="Times New Roman"/>
                <a:cs typeface="Times New Roman"/>
              </a:rPr>
              <a:t>n</a:t>
            </a:r>
            <a:r>
              <a:rPr dirty="0" sz="1250" spc="-10">
                <a:latin typeface="Times New Roman"/>
                <a:cs typeface="Times New Roman"/>
              </a:rPr>
              <a:t>g</a:t>
            </a:r>
            <a:r>
              <a:rPr dirty="0" sz="1250" spc="-45">
                <a:latin typeface="Times New Roman"/>
                <a:cs typeface="Times New Roman"/>
              </a:rPr>
              <a:t>t</a:t>
            </a:r>
            <a:r>
              <a:rPr dirty="0" sz="1250" spc="-5">
                <a:latin typeface="Times New Roman"/>
                <a:cs typeface="Times New Roman"/>
              </a:rPr>
              <a:t>h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3328" y="1469102"/>
            <a:ext cx="681990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10">
                <a:latin typeface="Times New Roman"/>
                <a:cs typeface="Times New Roman"/>
              </a:rPr>
              <a:t>startAngle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3328" y="1862549"/>
            <a:ext cx="56578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5">
                <a:latin typeface="Times New Roman"/>
                <a:cs typeface="Times New Roman"/>
              </a:rPr>
              <a:t>0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degree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6740" y="4868896"/>
            <a:ext cx="2675890" cy="448309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67335" marR="5080" indent="-255270">
              <a:lnSpc>
                <a:spcPts val="1630"/>
              </a:lnSpc>
              <a:spcBef>
                <a:spcPts val="210"/>
              </a:spcBef>
            </a:pPr>
            <a:r>
              <a:rPr dirty="0" sz="1400" spc="5">
                <a:latin typeface="Times New Roman"/>
                <a:cs typeface="Times New Roman"/>
              </a:rPr>
              <a:t>(a)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Negative</a:t>
            </a:r>
            <a:r>
              <a:rPr dirty="0" sz="1400">
                <a:latin typeface="Times New Roman"/>
                <a:cs typeface="Times New Roman"/>
              </a:rPr>
              <a:t> starting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Times New Roman"/>
                <a:cs typeface="Times New Roman"/>
              </a:rPr>
              <a:t>–30</a:t>
            </a:r>
            <a:r>
              <a:rPr dirty="0" sz="1400" spc="15">
                <a:latin typeface="Courier New"/>
                <a:cs typeface="Courier New"/>
              </a:rPr>
              <a:t>°</a:t>
            </a:r>
            <a:r>
              <a:rPr dirty="0" sz="1400" spc="-495">
                <a:latin typeface="Courier New"/>
                <a:cs typeface="Courier New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and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negative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spanning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Times New Roman"/>
                <a:cs typeface="Times New Roman"/>
              </a:rPr>
              <a:t>–20</a:t>
            </a:r>
            <a:r>
              <a:rPr dirty="0" sz="1400" spc="1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5505" y="4901525"/>
            <a:ext cx="2623185" cy="44894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67335" marR="5080" indent="-255270">
              <a:lnSpc>
                <a:spcPts val="1630"/>
              </a:lnSpc>
              <a:spcBef>
                <a:spcPts val="210"/>
              </a:spcBef>
            </a:pPr>
            <a:r>
              <a:rPr dirty="0" sz="1400" spc="-5">
                <a:latin typeface="Times New Roman"/>
                <a:cs typeface="Times New Roman"/>
              </a:rPr>
              <a:t>(b) </a:t>
            </a:r>
            <a:r>
              <a:rPr dirty="0" sz="1400" spc="5">
                <a:latin typeface="Times New Roman"/>
                <a:cs typeface="Times New Roman"/>
              </a:rPr>
              <a:t>Negative</a:t>
            </a:r>
            <a:r>
              <a:rPr dirty="0" sz="1400" spc="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starting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Times New Roman"/>
                <a:cs typeface="Times New Roman"/>
              </a:rPr>
              <a:t>–50</a:t>
            </a:r>
            <a:r>
              <a:rPr dirty="0" sz="1400" spc="15">
                <a:latin typeface="Courier New"/>
                <a:cs typeface="Courier New"/>
              </a:rPr>
              <a:t>° </a:t>
            </a:r>
            <a:r>
              <a:rPr dirty="0" sz="1400" spc="20">
                <a:latin typeface="Courier New"/>
                <a:cs typeface="Courier New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and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positive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spanning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25">
                <a:latin typeface="Times New Roman"/>
                <a:cs typeface="Times New Roman"/>
              </a:rPr>
              <a:t>20</a:t>
            </a:r>
            <a:r>
              <a:rPr dirty="0" sz="1400" spc="2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7486" y="4056991"/>
            <a:ext cx="421005" cy="5956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00" spc="15">
                <a:latin typeface="Times New Roman"/>
                <a:cs typeface="Times New Roman"/>
              </a:rPr>
              <a:t>–30</a:t>
            </a:r>
            <a:r>
              <a:rPr dirty="0" sz="1400" spc="1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  <a:p>
            <a:pPr marL="23495">
              <a:lnSpc>
                <a:spcPct val="100000"/>
              </a:lnSpc>
              <a:spcBef>
                <a:spcPts val="1110"/>
              </a:spcBef>
            </a:pPr>
            <a:r>
              <a:rPr dirty="0" sz="1400" spc="25">
                <a:latin typeface="Times New Roman"/>
                <a:cs typeface="Times New Roman"/>
              </a:rPr>
              <a:t>–</a:t>
            </a:r>
            <a:r>
              <a:rPr dirty="0" sz="1400" spc="20">
                <a:latin typeface="Times New Roman"/>
                <a:cs typeface="Times New Roman"/>
              </a:rPr>
              <a:t>2</a:t>
            </a:r>
            <a:r>
              <a:rPr dirty="0" sz="1400" spc="25">
                <a:latin typeface="Times New Roman"/>
                <a:cs typeface="Times New Roman"/>
              </a:rPr>
              <a:t>0</a:t>
            </a:r>
            <a:r>
              <a:rPr dirty="0" sz="1400" spc="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21291" y="3053567"/>
            <a:ext cx="2832100" cy="1749425"/>
            <a:chOff x="1121291" y="3053567"/>
            <a:chExt cx="2832100" cy="1749425"/>
          </a:xfrm>
        </p:grpSpPr>
        <p:sp>
          <p:nvSpPr>
            <p:cNvPr id="18" name="object 18"/>
            <p:cNvSpPr/>
            <p:nvPr/>
          </p:nvSpPr>
          <p:spPr>
            <a:xfrm>
              <a:off x="1129440" y="3061717"/>
              <a:ext cx="2816225" cy="1732914"/>
            </a:xfrm>
            <a:custGeom>
              <a:avLst/>
              <a:gdLst/>
              <a:ahLst/>
              <a:cxnLst/>
              <a:rect l="l" t="t" r="r" b="b"/>
              <a:pathLst>
                <a:path w="2816225" h="1732914">
                  <a:moveTo>
                    <a:pt x="0" y="1732664"/>
                  </a:moveTo>
                  <a:lnTo>
                    <a:pt x="2815677" y="1732664"/>
                  </a:lnTo>
                  <a:lnTo>
                    <a:pt x="2815677" y="0"/>
                  </a:lnTo>
                  <a:lnTo>
                    <a:pt x="0" y="0"/>
                  </a:lnTo>
                  <a:lnTo>
                    <a:pt x="0" y="1732664"/>
                  </a:lnTo>
                  <a:close/>
                </a:path>
              </a:pathLst>
            </a:custGeom>
            <a:ln w="1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272" y="3072828"/>
              <a:ext cx="1161415" cy="365125"/>
            </a:xfrm>
            <a:custGeom>
              <a:avLst/>
              <a:gdLst/>
              <a:ahLst/>
              <a:cxnLst/>
              <a:rect l="l" t="t" r="r" b="b"/>
              <a:pathLst>
                <a:path w="1161414" h="365125">
                  <a:moveTo>
                    <a:pt x="65074" y="315861"/>
                  </a:moveTo>
                  <a:lnTo>
                    <a:pt x="59651" y="310502"/>
                  </a:lnTo>
                  <a:lnTo>
                    <a:pt x="54229" y="310502"/>
                  </a:lnTo>
                  <a:lnTo>
                    <a:pt x="5422" y="348488"/>
                  </a:lnTo>
                  <a:lnTo>
                    <a:pt x="0" y="353936"/>
                  </a:lnTo>
                  <a:lnTo>
                    <a:pt x="0" y="359371"/>
                  </a:lnTo>
                  <a:lnTo>
                    <a:pt x="5422" y="364807"/>
                  </a:lnTo>
                  <a:lnTo>
                    <a:pt x="10845" y="364807"/>
                  </a:lnTo>
                  <a:lnTo>
                    <a:pt x="59651" y="326745"/>
                  </a:lnTo>
                  <a:lnTo>
                    <a:pt x="65074" y="321297"/>
                  </a:lnTo>
                  <a:lnTo>
                    <a:pt x="65074" y="315861"/>
                  </a:lnTo>
                  <a:close/>
                </a:path>
                <a:path w="1161414" h="365125">
                  <a:moveTo>
                    <a:pt x="157251" y="250456"/>
                  </a:moveTo>
                  <a:lnTo>
                    <a:pt x="151828" y="245021"/>
                  </a:lnTo>
                  <a:lnTo>
                    <a:pt x="146405" y="245021"/>
                  </a:lnTo>
                  <a:lnTo>
                    <a:pt x="92189" y="283311"/>
                  </a:lnTo>
                  <a:lnTo>
                    <a:pt x="86766" y="288747"/>
                  </a:lnTo>
                  <a:lnTo>
                    <a:pt x="86766" y="294182"/>
                  </a:lnTo>
                  <a:lnTo>
                    <a:pt x="92189" y="299631"/>
                  </a:lnTo>
                  <a:lnTo>
                    <a:pt x="97612" y="299631"/>
                  </a:lnTo>
                  <a:lnTo>
                    <a:pt x="151828" y="261327"/>
                  </a:lnTo>
                  <a:lnTo>
                    <a:pt x="157251" y="255892"/>
                  </a:lnTo>
                  <a:lnTo>
                    <a:pt x="157251" y="250456"/>
                  </a:lnTo>
                  <a:close/>
                </a:path>
                <a:path w="1161414" h="365125">
                  <a:moveTo>
                    <a:pt x="260426" y="196075"/>
                  </a:moveTo>
                  <a:lnTo>
                    <a:pt x="255003" y="190639"/>
                  </a:lnTo>
                  <a:lnTo>
                    <a:pt x="249580" y="190639"/>
                  </a:lnTo>
                  <a:lnTo>
                    <a:pt x="189788" y="223266"/>
                  </a:lnTo>
                  <a:lnTo>
                    <a:pt x="184365" y="228701"/>
                  </a:lnTo>
                  <a:lnTo>
                    <a:pt x="184365" y="234137"/>
                  </a:lnTo>
                  <a:lnTo>
                    <a:pt x="189788" y="239585"/>
                  </a:lnTo>
                  <a:lnTo>
                    <a:pt x="195364" y="239585"/>
                  </a:lnTo>
                  <a:lnTo>
                    <a:pt x="255003" y="206946"/>
                  </a:lnTo>
                  <a:lnTo>
                    <a:pt x="260426" y="201510"/>
                  </a:lnTo>
                  <a:lnTo>
                    <a:pt x="260426" y="196075"/>
                  </a:lnTo>
                  <a:close/>
                </a:path>
                <a:path w="1161414" h="365125">
                  <a:moveTo>
                    <a:pt x="363448" y="146977"/>
                  </a:moveTo>
                  <a:lnTo>
                    <a:pt x="358025" y="141541"/>
                  </a:lnTo>
                  <a:lnTo>
                    <a:pt x="352602" y="141541"/>
                  </a:lnTo>
                  <a:lnTo>
                    <a:pt x="292963" y="168732"/>
                  </a:lnTo>
                  <a:lnTo>
                    <a:pt x="287540" y="174167"/>
                  </a:lnTo>
                  <a:lnTo>
                    <a:pt x="287540" y="179603"/>
                  </a:lnTo>
                  <a:lnTo>
                    <a:pt x="292963" y="185204"/>
                  </a:lnTo>
                  <a:lnTo>
                    <a:pt x="298386" y="185204"/>
                  </a:lnTo>
                  <a:lnTo>
                    <a:pt x="358025" y="157861"/>
                  </a:lnTo>
                  <a:lnTo>
                    <a:pt x="363448" y="152412"/>
                  </a:lnTo>
                  <a:lnTo>
                    <a:pt x="363448" y="146977"/>
                  </a:lnTo>
                  <a:close/>
                </a:path>
                <a:path w="1161414" h="365125">
                  <a:moveTo>
                    <a:pt x="471893" y="108915"/>
                  </a:moveTo>
                  <a:lnTo>
                    <a:pt x="466471" y="103479"/>
                  </a:lnTo>
                  <a:lnTo>
                    <a:pt x="461048" y="103479"/>
                  </a:lnTo>
                  <a:lnTo>
                    <a:pt x="395986" y="125222"/>
                  </a:lnTo>
                  <a:lnTo>
                    <a:pt x="390563" y="130670"/>
                  </a:lnTo>
                  <a:lnTo>
                    <a:pt x="390563" y="136105"/>
                  </a:lnTo>
                  <a:lnTo>
                    <a:pt x="395986" y="141541"/>
                  </a:lnTo>
                  <a:lnTo>
                    <a:pt x="401408" y="141541"/>
                  </a:lnTo>
                  <a:lnTo>
                    <a:pt x="466471" y="119786"/>
                  </a:lnTo>
                  <a:lnTo>
                    <a:pt x="471893" y="114350"/>
                  </a:lnTo>
                  <a:lnTo>
                    <a:pt x="471893" y="108915"/>
                  </a:lnTo>
                  <a:close/>
                </a:path>
                <a:path w="1161414" h="365125">
                  <a:moveTo>
                    <a:pt x="580491" y="76060"/>
                  </a:moveTo>
                  <a:lnTo>
                    <a:pt x="575068" y="70624"/>
                  </a:lnTo>
                  <a:lnTo>
                    <a:pt x="569645" y="70624"/>
                  </a:lnTo>
                  <a:lnTo>
                    <a:pt x="504583" y="86931"/>
                  </a:lnTo>
                  <a:lnTo>
                    <a:pt x="499160" y="92595"/>
                  </a:lnTo>
                  <a:lnTo>
                    <a:pt x="499160" y="98031"/>
                  </a:lnTo>
                  <a:lnTo>
                    <a:pt x="504583" y="103479"/>
                  </a:lnTo>
                  <a:lnTo>
                    <a:pt x="510006" y="103479"/>
                  </a:lnTo>
                  <a:lnTo>
                    <a:pt x="575068" y="86931"/>
                  </a:lnTo>
                  <a:lnTo>
                    <a:pt x="580491" y="81495"/>
                  </a:lnTo>
                  <a:lnTo>
                    <a:pt x="580491" y="76060"/>
                  </a:lnTo>
                  <a:close/>
                </a:path>
                <a:path w="1161414" h="365125">
                  <a:moveTo>
                    <a:pt x="688936" y="48869"/>
                  </a:moveTo>
                  <a:lnTo>
                    <a:pt x="683514" y="43421"/>
                  </a:lnTo>
                  <a:lnTo>
                    <a:pt x="678091" y="43421"/>
                  </a:lnTo>
                  <a:lnTo>
                    <a:pt x="613029" y="59740"/>
                  </a:lnTo>
                  <a:lnTo>
                    <a:pt x="607606" y="65176"/>
                  </a:lnTo>
                  <a:lnTo>
                    <a:pt x="607606" y="70624"/>
                  </a:lnTo>
                  <a:lnTo>
                    <a:pt x="613029" y="76060"/>
                  </a:lnTo>
                  <a:lnTo>
                    <a:pt x="618451" y="76060"/>
                  </a:lnTo>
                  <a:lnTo>
                    <a:pt x="683514" y="59740"/>
                  </a:lnTo>
                  <a:lnTo>
                    <a:pt x="688936" y="54305"/>
                  </a:lnTo>
                  <a:lnTo>
                    <a:pt x="688936" y="48869"/>
                  </a:lnTo>
                  <a:close/>
                </a:path>
                <a:path w="1161414" h="365125">
                  <a:moveTo>
                    <a:pt x="802957" y="27190"/>
                  </a:moveTo>
                  <a:lnTo>
                    <a:pt x="797534" y="21755"/>
                  </a:lnTo>
                  <a:lnTo>
                    <a:pt x="792111" y="21755"/>
                  </a:lnTo>
                  <a:lnTo>
                    <a:pt x="726897" y="32626"/>
                  </a:lnTo>
                  <a:lnTo>
                    <a:pt x="721474" y="38061"/>
                  </a:lnTo>
                  <a:lnTo>
                    <a:pt x="721474" y="43421"/>
                  </a:lnTo>
                  <a:lnTo>
                    <a:pt x="726897" y="48869"/>
                  </a:lnTo>
                  <a:lnTo>
                    <a:pt x="732320" y="48869"/>
                  </a:lnTo>
                  <a:lnTo>
                    <a:pt x="797534" y="38061"/>
                  </a:lnTo>
                  <a:lnTo>
                    <a:pt x="802957" y="32626"/>
                  </a:lnTo>
                  <a:lnTo>
                    <a:pt x="802957" y="27190"/>
                  </a:lnTo>
                  <a:close/>
                </a:path>
                <a:path w="1161414" h="365125">
                  <a:moveTo>
                    <a:pt x="916825" y="16306"/>
                  </a:moveTo>
                  <a:lnTo>
                    <a:pt x="911402" y="10871"/>
                  </a:lnTo>
                  <a:lnTo>
                    <a:pt x="905979" y="10871"/>
                  </a:lnTo>
                  <a:lnTo>
                    <a:pt x="851763" y="16306"/>
                  </a:lnTo>
                  <a:lnTo>
                    <a:pt x="840917" y="16306"/>
                  </a:lnTo>
                  <a:lnTo>
                    <a:pt x="835494" y="21755"/>
                  </a:lnTo>
                  <a:lnTo>
                    <a:pt x="835494" y="27190"/>
                  </a:lnTo>
                  <a:lnTo>
                    <a:pt x="840917" y="32626"/>
                  </a:lnTo>
                  <a:lnTo>
                    <a:pt x="857186" y="32626"/>
                  </a:lnTo>
                  <a:lnTo>
                    <a:pt x="911402" y="27190"/>
                  </a:lnTo>
                  <a:lnTo>
                    <a:pt x="916825" y="21755"/>
                  </a:lnTo>
                  <a:lnTo>
                    <a:pt x="916825" y="16306"/>
                  </a:lnTo>
                  <a:close/>
                </a:path>
                <a:path w="1161414" h="365125">
                  <a:moveTo>
                    <a:pt x="1030693" y="5435"/>
                  </a:moveTo>
                  <a:lnTo>
                    <a:pt x="1025271" y="0"/>
                  </a:lnTo>
                  <a:lnTo>
                    <a:pt x="987310" y="0"/>
                  </a:lnTo>
                  <a:lnTo>
                    <a:pt x="954786" y="5435"/>
                  </a:lnTo>
                  <a:lnTo>
                    <a:pt x="949363" y="10871"/>
                  </a:lnTo>
                  <a:lnTo>
                    <a:pt x="949363" y="16306"/>
                  </a:lnTo>
                  <a:lnTo>
                    <a:pt x="954786" y="21755"/>
                  </a:lnTo>
                  <a:lnTo>
                    <a:pt x="960208" y="21755"/>
                  </a:lnTo>
                  <a:lnTo>
                    <a:pt x="992733" y="16306"/>
                  </a:lnTo>
                  <a:lnTo>
                    <a:pt x="1025271" y="16306"/>
                  </a:lnTo>
                  <a:lnTo>
                    <a:pt x="1030693" y="10871"/>
                  </a:lnTo>
                  <a:lnTo>
                    <a:pt x="1030693" y="5435"/>
                  </a:lnTo>
                  <a:close/>
                </a:path>
                <a:path w="1161414" h="365125">
                  <a:moveTo>
                    <a:pt x="1160983" y="5435"/>
                  </a:moveTo>
                  <a:lnTo>
                    <a:pt x="1155560" y="0"/>
                  </a:lnTo>
                  <a:lnTo>
                    <a:pt x="1068806" y="0"/>
                  </a:lnTo>
                  <a:lnTo>
                    <a:pt x="1063383" y="5435"/>
                  </a:lnTo>
                  <a:lnTo>
                    <a:pt x="1063383" y="10871"/>
                  </a:lnTo>
                  <a:lnTo>
                    <a:pt x="1068806" y="16306"/>
                  </a:lnTo>
                  <a:lnTo>
                    <a:pt x="1139291" y="16306"/>
                  </a:lnTo>
                  <a:lnTo>
                    <a:pt x="1155560" y="16306"/>
                  </a:lnTo>
                  <a:lnTo>
                    <a:pt x="1160983" y="10871"/>
                  </a:lnTo>
                  <a:lnTo>
                    <a:pt x="1160983" y="5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526" y="3454172"/>
              <a:ext cx="65068" cy="6525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1128" y="3541343"/>
              <a:ext cx="146685" cy="278130"/>
            </a:xfrm>
            <a:custGeom>
              <a:avLst/>
              <a:gdLst/>
              <a:ahLst/>
              <a:cxnLst/>
              <a:rect l="l" t="t" r="r" b="b"/>
              <a:pathLst>
                <a:path w="146684" h="278129">
                  <a:moveTo>
                    <a:pt x="32524" y="201587"/>
                  </a:moveTo>
                  <a:lnTo>
                    <a:pt x="27101" y="196151"/>
                  </a:lnTo>
                  <a:lnTo>
                    <a:pt x="21678" y="196151"/>
                  </a:lnTo>
                  <a:lnTo>
                    <a:pt x="16268" y="201587"/>
                  </a:lnTo>
                  <a:lnTo>
                    <a:pt x="16268" y="207022"/>
                  </a:lnTo>
                  <a:lnTo>
                    <a:pt x="0" y="266839"/>
                  </a:lnTo>
                  <a:lnTo>
                    <a:pt x="0" y="272427"/>
                  </a:lnTo>
                  <a:lnTo>
                    <a:pt x="5422" y="277876"/>
                  </a:lnTo>
                  <a:lnTo>
                    <a:pt x="10845" y="277876"/>
                  </a:lnTo>
                  <a:lnTo>
                    <a:pt x="16268" y="272427"/>
                  </a:lnTo>
                  <a:lnTo>
                    <a:pt x="32524" y="212458"/>
                  </a:lnTo>
                  <a:lnTo>
                    <a:pt x="32524" y="207022"/>
                  </a:lnTo>
                  <a:lnTo>
                    <a:pt x="32524" y="201587"/>
                  </a:lnTo>
                  <a:close/>
                </a:path>
                <a:path w="146684" h="278129">
                  <a:moveTo>
                    <a:pt x="81330" y="98107"/>
                  </a:moveTo>
                  <a:lnTo>
                    <a:pt x="75907" y="92671"/>
                  </a:lnTo>
                  <a:lnTo>
                    <a:pt x="70485" y="92671"/>
                  </a:lnTo>
                  <a:lnTo>
                    <a:pt x="65062" y="98107"/>
                  </a:lnTo>
                  <a:lnTo>
                    <a:pt x="48793" y="125222"/>
                  </a:lnTo>
                  <a:lnTo>
                    <a:pt x="32524" y="157848"/>
                  </a:lnTo>
                  <a:lnTo>
                    <a:pt x="32524" y="163296"/>
                  </a:lnTo>
                  <a:lnTo>
                    <a:pt x="37947" y="168732"/>
                  </a:lnTo>
                  <a:lnTo>
                    <a:pt x="43370" y="168732"/>
                  </a:lnTo>
                  <a:lnTo>
                    <a:pt x="48793" y="163296"/>
                  </a:lnTo>
                  <a:lnTo>
                    <a:pt x="65062" y="130657"/>
                  </a:lnTo>
                  <a:lnTo>
                    <a:pt x="81330" y="103543"/>
                  </a:lnTo>
                  <a:lnTo>
                    <a:pt x="81330" y="98107"/>
                  </a:lnTo>
                  <a:close/>
                </a:path>
                <a:path w="146684" h="278129">
                  <a:moveTo>
                    <a:pt x="146392" y="5435"/>
                  </a:moveTo>
                  <a:lnTo>
                    <a:pt x="140970" y="0"/>
                  </a:lnTo>
                  <a:lnTo>
                    <a:pt x="135559" y="0"/>
                  </a:lnTo>
                  <a:lnTo>
                    <a:pt x="130136" y="5435"/>
                  </a:lnTo>
                  <a:lnTo>
                    <a:pt x="97599" y="48945"/>
                  </a:lnTo>
                  <a:lnTo>
                    <a:pt x="86753" y="54381"/>
                  </a:lnTo>
                  <a:lnTo>
                    <a:pt x="86753" y="59817"/>
                  </a:lnTo>
                  <a:lnTo>
                    <a:pt x="92176" y="65252"/>
                  </a:lnTo>
                  <a:lnTo>
                    <a:pt x="97599" y="65252"/>
                  </a:lnTo>
                  <a:lnTo>
                    <a:pt x="103022" y="59817"/>
                  </a:lnTo>
                  <a:lnTo>
                    <a:pt x="113868" y="54381"/>
                  </a:lnTo>
                  <a:lnTo>
                    <a:pt x="146392" y="10871"/>
                  </a:lnTo>
                  <a:lnTo>
                    <a:pt x="146392" y="5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285" y="3072820"/>
              <a:ext cx="2777721" cy="169980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2454" y="3053567"/>
            <a:ext cx="2837399" cy="174896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713716" y="4013486"/>
            <a:ext cx="410209" cy="5905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00" spc="25">
                <a:latin typeface="Times New Roman"/>
                <a:cs typeface="Times New Roman"/>
              </a:rPr>
              <a:t>–</a:t>
            </a:r>
            <a:r>
              <a:rPr dirty="0" sz="1400" spc="20">
                <a:latin typeface="Times New Roman"/>
                <a:cs typeface="Times New Roman"/>
              </a:rPr>
              <a:t>5</a:t>
            </a:r>
            <a:r>
              <a:rPr dirty="0" sz="1400" spc="25">
                <a:latin typeface="Times New Roman"/>
                <a:cs typeface="Times New Roman"/>
              </a:rPr>
              <a:t>0</a:t>
            </a:r>
            <a:r>
              <a:rPr dirty="0" sz="1400" spc="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  <a:p>
            <a:pPr marL="28575">
              <a:lnSpc>
                <a:spcPct val="100000"/>
              </a:lnSpc>
              <a:spcBef>
                <a:spcPts val="1065"/>
              </a:spcBef>
            </a:pPr>
            <a:r>
              <a:rPr dirty="0" sz="1400" spc="15">
                <a:latin typeface="Times New Roman"/>
                <a:cs typeface="Times New Roman"/>
              </a:rPr>
              <a:t>20</a:t>
            </a:r>
            <a:r>
              <a:rPr dirty="0" sz="1400" spc="1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81355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Times New Roman"/>
                <a:cs typeface="Times New Roman"/>
              </a:rPr>
              <a:t>ShowArc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150" y="1746250"/>
            <a:ext cx="5727700" cy="393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2118" y="458724"/>
            <a:ext cx="57200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MultipleStageDemo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6931" y="446532"/>
            <a:ext cx="23704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ShowArc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400" y="1454150"/>
            <a:ext cx="4775200" cy="3949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87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6931" y="190500"/>
            <a:ext cx="23704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ShowArc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671" y="858011"/>
            <a:ext cx="6559550" cy="581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0665" marR="508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Arc arc1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arc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arc1.setFill(Color.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RED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fill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color</a:t>
            </a:r>
            <a:endParaRPr sz="20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tabLst>
                <a:tab pos="3376295" algn="l"/>
              </a:tabLst>
            </a:pPr>
            <a:r>
              <a:rPr dirty="0" sz="2000" spc="-10" b="1">
                <a:latin typeface="Calibri"/>
                <a:cs typeface="Calibri"/>
              </a:rPr>
              <a:t>arc1.setType(	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arc</a:t>
            </a:r>
            <a:r>
              <a:rPr dirty="0" sz="20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  <a:tabLst>
                <a:tab pos="4800600" algn="l"/>
              </a:tabLst>
            </a:pPr>
            <a:r>
              <a:rPr dirty="0" sz="2000" spc="-10" b="1">
                <a:latin typeface="Calibri"/>
                <a:cs typeface="Calibri"/>
              </a:rPr>
              <a:t>Arc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arc2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232785">
              <a:lnSpc>
                <a:spcPct val="100000"/>
              </a:lnSpc>
              <a:tabLst>
                <a:tab pos="3168650" algn="l"/>
              </a:tabLst>
            </a:pPr>
            <a:r>
              <a:rPr dirty="0" sz="2000" spc="-15" b="1">
                <a:latin typeface="Calibri"/>
                <a:cs typeface="Calibri"/>
              </a:rPr>
              <a:t>arc2.setFill(Color.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15" b="1">
                <a:latin typeface="Calibri"/>
                <a:cs typeface="Calibri"/>
              </a:rPr>
              <a:t>arc2.setStroke(Color.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  <a:tabLst>
                <a:tab pos="4929505" algn="l"/>
              </a:tabLst>
            </a:pPr>
            <a:r>
              <a:rPr dirty="0" sz="2000" spc="-10" b="1">
                <a:latin typeface="Calibri"/>
                <a:cs typeface="Calibri"/>
              </a:rPr>
              <a:t>Arc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arc3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063240">
              <a:lnSpc>
                <a:spcPct val="100000"/>
              </a:lnSpc>
              <a:tabLst>
                <a:tab pos="3338829" algn="l"/>
              </a:tabLst>
            </a:pPr>
            <a:r>
              <a:rPr dirty="0" sz="2000" spc="-15" b="1">
                <a:latin typeface="Calibri"/>
                <a:cs typeface="Calibri"/>
              </a:rPr>
              <a:t>arc3.setFill(Color.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3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arc3.setStroke(Color.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tabLst>
                <a:tab pos="4929505" algn="l"/>
              </a:tabLst>
            </a:pPr>
            <a:r>
              <a:rPr dirty="0" sz="2000" spc="-10" b="1">
                <a:latin typeface="Calibri"/>
                <a:cs typeface="Calibri"/>
              </a:rPr>
              <a:t>Arc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arc4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063240">
              <a:lnSpc>
                <a:spcPct val="100000"/>
              </a:lnSpc>
              <a:tabLst>
                <a:tab pos="3338829" algn="l"/>
              </a:tabLst>
            </a:pPr>
            <a:r>
              <a:rPr dirty="0" sz="2000" spc="-15" b="1">
                <a:latin typeface="Calibri"/>
                <a:cs typeface="Calibri"/>
              </a:rPr>
              <a:t>arc4.setFill(Color.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GREEN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4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arc4.setStroke(Color.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650" y="160019"/>
            <a:ext cx="48393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5489" algn="l"/>
                <a:tab pos="2961640" algn="l"/>
              </a:tabLst>
            </a:pPr>
            <a:r>
              <a:rPr dirty="0" b="0">
                <a:latin typeface="Times New Roman"/>
                <a:cs typeface="Times New Roman"/>
              </a:rPr>
              <a:t>Polygon	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Polyline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66" y="1526874"/>
            <a:ext cx="8719232" cy="30403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90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7436" y="160019"/>
            <a:ext cx="18891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imes New Roman"/>
                <a:cs typeface="Times New Roman"/>
              </a:rPr>
              <a:t>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922" y="1511475"/>
            <a:ext cx="3150235" cy="306705"/>
          </a:xfrm>
          <a:prstGeom prst="rect">
            <a:avLst/>
          </a:prstGeom>
          <a:ln w="1581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22300">
              <a:lnSpc>
                <a:spcPts val="1610"/>
              </a:lnSpc>
            </a:pPr>
            <a:r>
              <a:rPr dirty="0" sz="1400" spc="-15">
                <a:latin typeface="Times New Roman"/>
                <a:cs typeface="Times New Roman"/>
              </a:rPr>
              <a:t>javafx.scene.shape.Polygon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22" y="1817821"/>
            <a:ext cx="3150235" cy="1045844"/>
          </a:xfrm>
          <a:prstGeom prst="rect">
            <a:avLst/>
          </a:prstGeom>
          <a:ln w="15811">
            <a:solidFill>
              <a:srgbClr val="000000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</a:pPr>
            <a:r>
              <a:rPr dirty="0" sz="1300" spc="-10">
                <a:latin typeface="Courier New"/>
                <a:cs typeface="Courier New"/>
              </a:rPr>
              <a:t>+Polygon()</a:t>
            </a:r>
            <a:endParaRPr sz="1300">
              <a:latin typeface="Courier New"/>
              <a:cs typeface="Courier New"/>
            </a:endParaRPr>
          </a:p>
          <a:p>
            <a:pPr marL="41910">
              <a:lnSpc>
                <a:spcPct val="100000"/>
              </a:lnSpc>
              <a:spcBef>
                <a:spcPts val="439"/>
              </a:spcBef>
            </a:pPr>
            <a:r>
              <a:rPr dirty="0" sz="1300" spc="-10">
                <a:latin typeface="Courier New"/>
                <a:cs typeface="Courier New"/>
              </a:rPr>
              <a:t>+Polygon(double...</a:t>
            </a:r>
            <a:r>
              <a:rPr dirty="0" sz="1300" spc="-15">
                <a:latin typeface="Courier New"/>
                <a:cs typeface="Courier New"/>
              </a:rPr>
              <a:t> </a:t>
            </a:r>
            <a:r>
              <a:rPr dirty="0" sz="1300" spc="-10">
                <a:latin typeface="Courier New"/>
                <a:cs typeface="Courier New"/>
              </a:rPr>
              <a:t>points)</a:t>
            </a:r>
            <a:endParaRPr sz="1300">
              <a:latin typeface="Courier New"/>
              <a:cs typeface="Courier New"/>
            </a:endParaRPr>
          </a:p>
          <a:p>
            <a:pPr marL="338455" marR="633730" indent="-297180">
              <a:lnSpc>
                <a:spcPts val="1480"/>
              </a:lnSpc>
              <a:spcBef>
                <a:spcPts val="550"/>
              </a:spcBef>
            </a:pPr>
            <a:r>
              <a:rPr dirty="0" sz="1300" spc="-10">
                <a:latin typeface="Courier New"/>
                <a:cs typeface="Courier New"/>
              </a:rPr>
              <a:t>+getPoints(): </a:t>
            </a:r>
            <a:r>
              <a:rPr dirty="0" sz="1300" spc="-5">
                <a:latin typeface="Courier New"/>
                <a:cs typeface="Courier New"/>
              </a:rPr>
              <a:t> </a:t>
            </a:r>
            <a:r>
              <a:rPr dirty="0" sz="1300" spc="-10">
                <a:latin typeface="Courier New"/>
                <a:cs typeface="Courier New"/>
              </a:rPr>
              <a:t>ObservableList&lt;Double&gt;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0744" y="1766593"/>
            <a:ext cx="4791075" cy="83375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400" spc="-15">
                <a:latin typeface="Times New Roman"/>
                <a:cs typeface="Times New Roman"/>
              </a:rPr>
              <a:t>Creates </a:t>
            </a:r>
            <a:r>
              <a:rPr dirty="0" sz="1400" spc="-5">
                <a:latin typeface="Times New Roman"/>
                <a:cs typeface="Times New Roman"/>
              </a:rPr>
              <a:t>an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empty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polygon.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400" spc="-15">
                <a:latin typeface="Times New Roman"/>
                <a:cs typeface="Times New Roman"/>
              </a:rPr>
              <a:t>Creates</a:t>
            </a:r>
            <a:r>
              <a:rPr dirty="0" sz="1400" spc="-10">
                <a:latin typeface="Times New Roman"/>
                <a:cs typeface="Times New Roman"/>
              </a:rPr>
              <a:t> a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polygon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with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the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given </a:t>
            </a:r>
            <a:r>
              <a:rPr dirty="0" sz="1400" spc="-10">
                <a:latin typeface="Times New Roman"/>
                <a:cs typeface="Times New Roman"/>
              </a:rPr>
              <a:t>points.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400" spc="-15">
                <a:latin typeface="Times New Roman"/>
                <a:cs typeface="Times New Roman"/>
              </a:rPr>
              <a:t>Returns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a list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of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double values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as</a:t>
            </a:r>
            <a:r>
              <a:rPr dirty="0" sz="1400">
                <a:latin typeface="Times New Roman"/>
                <a:cs typeface="Times New Roman"/>
              </a:rPr>
              <a:t> x-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and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y-coordinates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of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the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points.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1159" y="1240024"/>
            <a:ext cx="5544185" cy="441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0"/>
              </a:spcBef>
            </a:pPr>
            <a:r>
              <a:rPr dirty="0" sz="1400" spc="-15">
                <a:latin typeface="Times New Roman"/>
                <a:cs typeface="Times New Roman"/>
              </a:rPr>
              <a:t>The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Courier New"/>
                <a:cs typeface="Courier New"/>
              </a:rPr>
              <a:t>getter</a:t>
            </a:r>
            <a:r>
              <a:rPr dirty="0" sz="1200" spc="-355">
                <a:latin typeface="Courier New"/>
                <a:cs typeface="Courier New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and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Courier New"/>
                <a:cs typeface="Courier New"/>
              </a:rPr>
              <a:t>setter</a:t>
            </a:r>
            <a:r>
              <a:rPr dirty="0" sz="1200" spc="-355">
                <a:latin typeface="Courier New"/>
                <a:cs typeface="Courier New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methods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for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property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values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and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a</a:t>
            </a:r>
            <a:r>
              <a:rPr dirty="0" sz="1400" spc="-15">
                <a:latin typeface="Times New Roman"/>
                <a:cs typeface="Times New Roman"/>
              </a:rPr>
              <a:t> getter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for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property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itself are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provided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in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the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class,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but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omitted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in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the</a:t>
            </a:r>
            <a:r>
              <a:rPr dirty="0" sz="1400" spc="-20">
                <a:latin typeface="Times New Roman"/>
                <a:cs typeface="Times New Roman"/>
              </a:rPr>
              <a:t> UML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diagram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for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brevity.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61004" y="1466665"/>
            <a:ext cx="1119505" cy="507365"/>
            <a:chOff x="2261004" y="1466665"/>
            <a:chExt cx="1119505" cy="507365"/>
          </a:xfrm>
        </p:grpSpPr>
        <p:sp>
          <p:nvSpPr>
            <p:cNvPr id="8" name="object 8"/>
            <p:cNvSpPr/>
            <p:nvPr/>
          </p:nvSpPr>
          <p:spPr>
            <a:xfrm>
              <a:off x="2262320" y="1467982"/>
              <a:ext cx="1116965" cy="504825"/>
            </a:xfrm>
            <a:custGeom>
              <a:avLst/>
              <a:gdLst/>
              <a:ahLst/>
              <a:cxnLst/>
              <a:rect l="l" t="t" r="r" b="b"/>
              <a:pathLst>
                <a:path w="1116964" h="504825">
                  <a:moveTo>
                    <a:pt x="94526" y="382913"/>
                  </a:moveTo>
                  <a:lnTo>
                    <a:pt x="0" y="496388"/>
                  </a:lnTo>
                  <a:lnTo>
                    <a:pt x="147170" y="504373"/>
                  </a:lnTo>
                  <a:lnTo>
                    <a:pt x="100707" y="472653"/>
                  </a:lnTo>
                  <a:lnTo>
                    <a:pt x="81392" y="472653"/>
                  </a:lnTo>
                  <a:lnTo>
                    <a:pt x="78765" y="470016"/>
                  </a:lnTo>
                  <a:lnTo>
                    <a:pt x="73512" y="470016"/>
                  </a:lnTo>
                  <a:lnTo>
                    <a:pt x="70885" y="464741"/>
                  </a:lnTo>
                  <a:lnTo>
                    <a:pt x="70885" y="456829"/>
                  </a:lnTo>
                  <a:lnTo>
                    <a:pt x="76139" y="451555"/>
                  </a:lnTo>
                  <a:lnTo>
                    <a:pt x="83285" y="448432"/>
                  </a:lnTo>
                  <a:lnTo>
                    <a:pt x="94526" y="382913"/>
                  </a:lnTo>
                  <a:close/>
                </a:path>
                <a:path w="1116964" h="504825">
                  <a:moveTo>
                    <a:pt x="83285" y="448432"/>
                  </a:moveTo>
                  <a:lnTo>
                    <a:pt x="76139" y="451555"/>
                  </a:lnTo>
                  <a:lnTo>
                    <a:pt x="70885" y="456829"/>
                  </a:lnTo>
                  <a:lnTo>
                    <a:pt x="70885" y="464741"/>
                  </a:lnTo>
                  <a:lnTo>
                    <a:pt x="73512" y="470016"/>
                  </a:lnTo>
                  <a:lnTo>
                    <a:pt x="78765" y="470016"/>
                  </a:lnTo>
                  <a:lnTo>
                    <a:pt x="81392" y="472653"/>
                  </a:lnTo>
                  <a:lnTo>
                    <a:pt x="86645" y="470016"/>
                  </a:lnTo>
                  <a:lnTo>
                    <a:pt x="92858" y="467294"/>
                  </a:lnTo>
                  <a:lnTo>
                    <a:pt x="81392" y="459467"/>
                  </a:lnTo>
                  <a:lnTo>
                    <a:pt x="83285" y="448432"/>
                  </a:lnTo>
                  <a:close/>
                </a:path>
                <a:path w="1116964" h="504825">
                  <a:moveTo>
                    <a:pt x="92858" y="467294"/>
                  </a:moveTo>
                  <a:lnTo>
                    <a:pt x="86645" y="470016"/>
                  </a:lnTo>
                  <a:lnTo>
                    <a:pt x="81392" y="472653"/>
                  </a:lnTo>
                  <a:lnTo>
                    <a:pt x="100707" y="472653"/>
                  </a:lnTo>
                  <a:lnTo>
                    <a:pt x="92858" y="467294"/>
                  </a:lnTo>
                  <a:close/>
                </a:path>
                <a:path w="1116964" h="504825">
                  <a:moveTo>
                    <a:pt x="1106077" y="0"/>
                  </a:moveTo>
                  <a:lnTo>
                    <a:pt x="1103450" y="2637"/>
                  </a:lnTo>
                  <a:lnTo>
                    <a:pt x="83285" y="448432"/>
                  </a:lnTo>
                  <a:lnTo>
                    <a:pt x="81392" y="459467"/>
                  </a:lnTo>
                  <a:lnTo>
                    <a:pt x="92858" y="467294"/>
                  </a:lnTo>
                  <a:lnTo>
                    <a:pt x="1111330" y="21097"/>
                  </a:lnTo>
                  <a:lnTo>
                    <a:pt x="1116584" y="15823"/>
                  </a:lnTo>
                  <a:lnTo>
                    <a:pt x="1116584" y="7911"/>
                  </a:lnTo>
                  <a:lnTo>
                    <a:pt x="1113957" y="2637"/>
                  </a:lnTo>
                  <a:lnTo>
                    <a:pt x="1111330" y="2637"/>
                  </a:lnTo>
                  <a:lnTo>
                    <a:pt x="11060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62320" y="1467982"/>
              <a:ext cx="1116965" cy="504825"/>
            </a:xfrm>
            <a:custGeom>
              <a:avLst/>
              <a:gdLst/>
              <a:ahLst/>
              <a:cxnLst/>
              <a:rect l="l" t="t" r="r" b="b"/>
              <a:pathLst>
                <a:path w="1116964" h="504825">
                  <a:moveTo>
                    <a:pt x="1111330" y="21097"/>
                  </a:moveTo>
                  <a:lnTo>
                    <a:pt x="86646" y="470016"/>
                  </a:lnTo>
                  <a:lnTo>
                    <a:pt x="81392" y="472653"/>
                  </a:lnTo>
                  <a:lnTo>
                    <a:pt x="78765" y="470016"/>
                  </a:lnTo>
                  <a:lnTo>
                    <a:pt x="73512" y="470016"/>
                  </a:lnTo>
                  <a:lnTo>
                    <a:pt x="70885" y="464741"/>
                  </a:lnTo>
                  <a:lnTo>
                    <a:pt x="70885" y="462104"/>
                  </a:lnTo>
                  <a:lnTo>
                    <a:pt x="70885" y="456829"/>
                  </a:lnTo>
                  <a:lnTo>
                    <a:pt x="73512" y="454192"/>
                  </a:lnTo>
                  <a:lnTo>
                    <a:pt x="76139" y="451555"/>
                  </a:lnTo>
                  <a:lnTo>
                    <a:pt x="1103450" y="2637"/>
                  </a:lnTo>
                  <a:lnTo>
                    <a:pt x="1106077" y="0"/>
                  </a:lnTo>
                  <a:lnTo>
                    <a:pt x="1111330" y="2637"/>
                  </a:lnTo>
                  <a:lnTo>
                    <a:pt x="1113957" y="2637"/>
                  </a:lnTo>
                  <a:lnTo>
                    <a:pt x="1116584" y="7911"/>
                  </a:lnTo>
                  <a:lnTo>
                    <a:pt x="1116584" y="10548"/>
                  </a:lnTo>
                  <a:lnTo>
                    <a:pt x="1116584" y="15823"/>
                  </a:lnTo>
                  <a:lnTo>
                    <a:pt x="1113957" y="18460"/>
                  </a:lnTo>
                  <a:lnTo>
                    <a:pt x="1111330" y="21097"/>
                  </a:lnTo>
                  <a:close/>
                </a:path>
                <a:path w="1116964" h="504825">
                  <a:moveTo>
                    <a:pt x="81392" y="459467"/>
                  </a:moveTo>
                  <a:lnTo>
                    <a:pt x="147170" y="504373"/>
                  </a:lnTo>
                  <a:lnTo>
                    <a:pt x="0" y="496388"/>
                  </a:lnTo>
                  <a:lnTo>
                    <a:pt x="94526" y="382913"/>
                  </a:lnTo>
                  <a:lnTo>
                    <a:pt x="81392" y="459467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4894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ShowPolygon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200" y="1219200"/>
            <a:ext cx="9050020" cy="5254625"/>
            <a:chOff x="76200" y="1219200"/>
            <a:chExt cx="9050020" cy="5254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219200"/>
              <a:ext cx="4864100" cy="52540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406" y="2209800"/>
              <a:ext cx="4267200" cy="2108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92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10411"/>
            <a:ext cx="6599555" cy="490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23469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10" b="1">
                <a:latin typeface="Calibri"/>
                <a:cs typeface="Calibri"/>
              </a:rPr>
              <a:t>MyPolygon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 marR="81534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 place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pane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Polygon</a:t>
            </a:r>
            <a:r>
              <a:rPr dirty="0" sz="2000" spc="-10" b="1">
                <a:latin typeface="Calibri"/>
                <a:cs typeface="Calibri"/>
              </a:rPr>
              <a:t> polygon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Polygon()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polygon.setFill(Color.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polygon.setStroke(Color.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ObservableList&lt;Double&gt;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list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10" b="1">
                <a:latin typeface="Calibri"/>
                <a:cs typeface="Calibri"/>
              </a:rPr>
              <a:t>polygon.getPoints()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centerX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getWidth()</a:t>
            </a:r>
            <a:r>
              <a:rPr dirty="0" sz="2000" b="1">
                <a:latin typeface="Calibri"/>
                <a:cs typeface="Calibri"/>
              </a:rPr>
              <a:t> 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centerY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3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radius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min</a:t>
            </a:r>
            <a:r>
              <a:rPr dirty="0" sz="2000" spc="-5" b="1">
                <a:latin typeface="Calibri"/>
                <a:cs typeface="Calibri"/>
              </a:rPr>
              <a:t>(getWidth()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0.4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274637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Add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points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 list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&lt;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6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latin typeface="Calibri"/>
                <a:cs typeface="Calibri"/>
              </a:rPr>
              <a:t>i++)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870"/>
              </a:spcBef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94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934211"/>
            <a:ext cx="413829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772795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10" b="1">
                <a:latin typeface="Calibri"/>
                <a:cs typeface="Calibri"/>
              </a:rPr>
              <a:t>MyPolygon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744855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alibri"/>
                <a:cs typeface="Calibri"/>
              </a:rPr>
              <a:t>getChildren().clear()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g</a:t>
            </a:r>
            <a:r>
              <a:rPr dirty="0" sz="2000" spc="-10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Ch</a:t>
            </a:r>
            <a:r>
              <a:rPr dirty="0" sz="2000" spc="-5" b="1">
                <a:latin typeface="Calibri"/>
                <a:cs typeface="Calibri"/>
              </a:rPr>
              <a:t>il</a:t>
            </a:r>
            <a:r>
              <a:rPr dirty="0" sz="2000" b="1">
                <a:latin typeface="Calibri"/>
                <a:cs typeface="Calibri"/>
              </a:rPr>
              <a:t>d</a:t>
            </a:r>
            <a:r>
              <a:rPr dirty="0" sz="2000" spc="-25" b="1">
                <a:latin typeface="Calibri"/>
                <a:cs typeface="Calibri"/>
              </a:rPr>
              <a:t>r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n().</a:t>
            </a:r>
            <a:r>
              <a:rPr dirty="0" sz="2000" spc="-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dd(p</a:t>
            </a:r>
            <a:r>
              <a:rPr dirty="0" sz="2000" spc="-5" b="1">
                <a:latin typeface="Calibri"/>
                <a:cs typeface="Calibri"/>
              </a:rPr>
              <a:t>ol</a:t>
            </a:r>
            <a:r>
              <a:rPr dirty="0" sz="2000" spc="-20" b="1">
                <a:latin typeface="Calibri"/>
                <a:cs typeface="Calibri"/>
              </a:rPr>
              <a:t>yg</a:t>
            </a:r>
            <a:r>
              <a:rPr dirty="0" sz="2000" spc="-5" b="1">
                <a:latin typeface="Calibri"/>
                <a:cs typeface="Calibri"/>
              </a:rPr>
              <a:t>o</a:t>
            </a:r>
            <a:r>
              <a:rPr dirty="0" sz="2000" b="1">
                <a:latin typeface="Calibri"/>
                <a:cs typeface="Calibri"/>
              </a:rPr>
              <a:t>n)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469900" marR="5080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setWidth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width)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.setWidth(width)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5201411"/>
            <a:ext cx="400812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setHeight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height)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.setHeight(height)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75" y="0"/>
            <a:ext cx="8257540" cy="1824355"/>
          </a:xfrm>
          <a:prstGeom prst="rect"/>
        </p:spPr>
        <p:txBody>
          <a:bodyPr wrap="square" lIns="0" tIns="178435" rIns="0" bIns="0" rtlCol="0" vert="horz">
            <a:spAutoFit/>
          </a:bodyPr>
          <a:lstStyle/>
          <a:p>
            <a:pPr marL="310515">
              <a:lnSpc>
                <a:spcPct val="100000"/>
              </a:lnSpc>
              <a:spcBef>
                <a:spcPts val="1405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  <a:p>
            <a:pPr marL="12700" marR="5080">
              <a:lnSpc>
                <a:spcPct val="100699"/>
              </a:lnSpc>
              <a:spcBef>
                <a:spcPts val="810"/>
              </a:spcBef>
            </a:pPr>
            <a:r>
              <a:rPr dirty="0" sz="2800" spc="-5" b="0">
                <a:latin typeface="Times New Roman"/>
                <a:cs typeface="Times New Roman"/>
              </a:rPr>
              <a:t>This </a:t>
            </a:r>
            <a:r>
              <a:rPr dirty="0" sz="2800" spc="-10" b="0">
                <a:latin typeface="Times New Roman"/>
                <a:cs typeface="Times New Roman"/>
              </a:rPr>
              <a:t>case </a:t>
            </a:r>
            <a:r>
              <a:rPr dirty="0" sz="2800" spc="-5" b="0">
                <a:latin typeface="Times New Roman"/>
                <a:cs typeface="Times New Roman"/>
              </a:rPr>
              <a:t>study develops </a:t>
            </a:r>
            <a:r>
              <a:rPr dirty="0" sz="2800" b="0">
                <a:latin typeface="Times New Roman"/>
                <a:cs typeface="Times New Roman"/>
              </a:rPr>
              <a:t>a </a:t>
            </a:r>
            <a:r>
              <a:rPr dirty="0" sz="2800" spc="-10" b="0">
                <a:latin typeface="Times New Roman"/>
                <a:cs typeface="Times New Roman"/>
              </a:rPr>
              <a:t>class </a:t>
            </a:r>
            <a:r>
              <a:rPr dirty="0" sz="2800" spc="-5" b="0">
                <a:latin typeface="Times New Roman"/>
                <a:cs typeface="Times New Roman"/>
              </a:rPr>
              <a:t>that displays </a:t>
            </a:r>
            <a:r>
              <a:rPr dirty="0" sz="2800" b="0">
                <a:latin typeface="Times New Roman"/>
                <a:cs typeface="Times New Roman"/>
              </a:rPr>
              <a:t>a </a:t>
            </a:r>
            <a:r>
              <a:rPr dirty="0" sz="2800" spc="-5" b="0">
                <a:latin typeface="Times New Roman"/>
                <a:cs typeface="Times New Roman"/>
              </a:rPr>
              <a:t>clock </a:t>
            </a:r>
            <a:r>
              <a:rPr dirty="0" sz="2800" b="0">
                <a:latin typeface="Times New Roman"/>
                <a:cs typeface="Times New Roman"/>
              </a:rPr>
              <a:t>on a </a:t>
            </a:r>
            <a:r>
              <a:rPr dirty="0" sz="2800" spc="-68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pane.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92119" y="2680571"/>
            <a:ext cx="299720" cy="149860"/>
          </a:xfrm>
          <a:custGeom>
            <a:avLst/>
            <a:gdLst/>
            <a:ahLst/>
            <a:cxnLst/>
            <a:rect l="l" t="t" r="r" b="b"/>
            <a:pathLst>
              <a:path w="299719" h="149860">
                <a:moveTo>
                  <a:pt x="149582" y="0"/>
                </a:moveTo>
                <a:lnTo>
                  <a:pt x="0" y="149538"/>
                </a:lnTo>
                <a:lnTo>
                  <a:pt x="299095" y="149538"/>
                </a:lnTo>
                <a:lnTo>
                  <a:pt x="149582" y="0"/>
                </a:lnTo>
                <a:close/>
              </a:path>
            </a:pathLst>
          </a:custGeom>
          <a:ln w="1494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4505" y="2830110"/>
          <a:ext cx="3554729" cy="2874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0"/>
                <a:gridCol w="1791970"/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385">
                <a:tc gridSpan="2">
                  <a:txBody>
                    <a:bodyPr/>
                    <a:lstStyle/>
                    <a:p>
                      <a:pPr algn="ctr" marL="387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600" spc="10" b="1">
                          <a:latin typeface="Times New Roman"/>
                          <a:cs typeface="Times New Roman"/>
                        </a:rPr>
                        <a:t>ClockPane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03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677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5">
                          <a:latin typeface="Courier New"/>
                          <a:cs typeface="Courier New"/>
                        </a:rPr>
                        <a:t>-hour:</a:t>
                      </a:r>
                      <a:r>
                        <a:rPr dirty="0" sz="1200" spc="-6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-minute:</a:t>
                      </a:r>
                      <a:r>
                        <a:rPr dirty="0" sz="120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-second:</a:t>
                      </a:r>
                      <a:r>
                        <a:rPr dirty="0" sz="1200" spc="-6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57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46835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+ClockPane()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236220" marR="292735" indent="-187325">
                        <a:lnSpc>
                          <a:spcPts val="1220"/>
                        </a:lnSpc>
                        <a:spcBef>
                          <a:spcPts val="509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+ClockPane(hour: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int,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minute: int, </a:t>
                      </a:r>
                      <a:r>
                        <a:rPr dirty="0" sz="1200" spc="-71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second:</a:t>
                      </a:r>
                      <a:r>
                        <a:rPr dirty="0" sz="120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int)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+setCurrentTime():</a:t>
                      </a:r>
                      <a:r>
                        <a:rPr dirty="0" sz="1200" spc="-1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void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+setWidth(width:</a:t>
                      </a:r>
                      <a:r>
                        <a:rPr dirty="0" sz="120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double):</a:t>
                      </a:r>
                      <a:r>
                        <a:rPr dirty="0" sz="1200" spc="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void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+setHeightTime(height: double): void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92015" y="2396444"/>
            <a:ext cx="3536950" cy="284480"/>
          </a:xfrm>
          <a:prstGeom prst="rect">
            <a:avLst/>
          </a:prstGeom>
          <a:ln w="1494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0">
              <a:lnSpc>
                <a:spcPts val="1545"/>
              </a:lnSpc>
            </a:pPr>
            <a:r>
              <a:rPr dirty="0" sz="1450" spc="5">
                <a:latin typeface="Courier New"/>
                <a:cs typeface="Courier New"/>
              </a:rPr>
              <a:t>javafx.scene.layout.Panel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4678" y="2438514"/>
            <a:ext cx="2984500" cy="60769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ct val="96200"/>
              </a:lnSpc>
              <a:spcBef>
                <a:spcPts val="175"/>
              </a:spcBef>
            </a:pPr>
            <a:r>
              <a:rPr dirty="0" sz="1300">
                <a:latin typeface="Times New Roman"/>
                <a:cs typeface="Times New Roman"/>
              </a:rPr>
              <a:t>The </a:t>
            </a:r>
            <a:r>
              <a:rPr dirty="0" sz="1300">
                <a:latin typeface="Courier New"/>
                <a:cs typeface="Courier New"/>
              </a:rPr>
              <a:t>getter </a:t>
            </a:r>
            <a:r>
              <a:rPr dirty="0" sz="1300">
                <a:latin typeface="Times New Roman"/>
                <a:cs typeface="Times New Roman"/>
              </a:rPr>
              <a:t>and </a:t>
            </a:r>
            <a:r>
              <a:rPr dirty="0" sz="1300">
                <a:latin typeface="Courier New"/>
                <a:cs typeface="Courier New"/>
              </a:rPr>
              <a:t>setter </a:t>
            </a:r>
            <a:r>
              <a:rPr dirty="0" sz="1300">
                <a:latin typeface="Times New Roman"/>
                <a:cs typeface="Times New Roman"/>
              </a:rPr>
              <a:t>methods </a:t>
            </a:r>
            <a:r>
              <a:rPr dirty="0" sz="1300" spc="-1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these </a:t>
            </a:r>
            <a:r>
              <a:rPr dirty="0" sz="1300" spc="5">
                <a:latin typeface="Times New Roman"/>
                <a:cs typeface="Times New Roman"/>
              </a:rPr>
              <a:t>data </a:t>
            </a:r>
            <a:r>
              <a:rPr dirty="0" sz="1300">
                <a:latin typeface="Times New Roman"/>
                <a:cs typeface="Times New Roman"/>
              </a:rPr>
              <a:t>fields are </a:t>
            </a:r>
            <a:r>
              <a:rPr dirty="0" sz="1300" spc="-5">
                <a:latin typeface="Times New Roman"/>
                <a:cs typeface="Times New Roman"/>
              </a:rPr>
              <a:t>provided </a:t>
            </a:r>
            <a:r>
              <a:rPr dirty="0" sz="1300" spc="5">
                <a:latin typeface="Times New Roman"/>
                <a:cs typeface="Times New Roman"/>
              </a:rPr>
              <a:t>in </a:t>
            </a:r>
            <a:r>
              <a:rPr dirty="0" sz="1300">
                <a:latin typeface="Times New Roman"/>
                <a:cs typeface="Times New Roman"/>
              </a:rPr>
              <a:t>the class, 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but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omitted</a:t>
            </a:r>
            <a:r>
              <a:rPr dirty="0" sz="1300" spc="-5">
                <a:latin typeface="Times New Roman"/>
                <a:cs typeface="Times New Roman"/>
              </a:rPr>
              <a:t> in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UML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diagram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brevity.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17" y="3032032"/>
            <a:ext cx="1539240" cy="754380"/>
            <a:chOff x="2750817" y="3032032"/>
            <a:chExt cx="1539240" cy="754380"/>
          </a:xfrm>
        </p:grpSpPr>
        <p:sp>
          <p:nvSpPr>
            <p:cNvPr id="8" name="object 8"/>
            <p:cNvSpPr/>
            <p:nvPr/>
          </p:nvSpPr>
          <p:spPr>
            <a:xfrm>
              <a:off x="2750817" y="3033278"/>
              <a:ext cx="1537970" cy="753110"/>
            </a:xfrm>
            <a:custGeom>
              <a:avLst/>
              <a:gdLst/>
              <a:ahLst/>
              <a:cxnLst/>
              <a:rect l="l" t="t" r="r" b="b"/>
              <a:pathLst>
                <a:path w="1537970" h="753110">
                  <a:moveTo>
                    <a:pt x="84724" y="640574"/>
                  </a:moveTo>
                  <a:lnTo>
                    <a:pt x="0" y="750254"/>
                  </a:lnTo>
                  <a:lnTo>
                    <a:pt x="139511" y="752745"/>
                  </a:lnTo>
                  <a:lnTo>
                    <a:pt x="91992" y="725273"/>
                  </a:lnTo>
                  <a:lnTo>
                    <a:pt x="72264" y="725273"/>
                  </a:lnTo>
                  <a:lnTo>
                    <a:pt x="67281" y="722782"/>
                  </a:lnTo>
                  <a:lnTo>
                    <a:pt x="64789" y="720291"/>
                  </a:lnTo>
                  <a:lnTo>
                    <a:pt x="64789" y="712817"/>
                  </a:lnTo>
                  <a:lnTo>
                    <a:pt x="67281" y="707835"/>
                  </a:lnTo>
                  <a:lnTo>
                    <a:pt x="69772" y="705344"/>
                  </a:lnTo>
                  <a:lnTo>
                    <a:pt x="76522" y="702067"/>
                  </a:lnTo>
                  <a:lnTo>
                    <a:pt x="84724" y="640574"/>
                  </a:lnTo>
                  <a:close/>
                </a:path>
                <a:path w="1537970" h="753110">
                  <a:moveTo>
                    <a:pt x="76522" y="702067"/>
                  </a:moveTo>
                  <a:lnTo>
                    <a:pt x="69772" y="705344"/>
                  </a:lnTo>
                  <a:lnTo>
                    <a:pt x="67281" y="707835"/>
                  </a:lnTo>
                  <a:lnTo>
                    <a:pt x="64789" y="712817"/>
                  </a:lnTo>
                  <a:lnTo>
                    <a:pt x="64789" y="720291"/>
                  </a:lnTo>
                  <a:lnTo>
                    <a:pt x="67281" y="722782"/>
                  </a:lnTo>
                  <a:lnTo>
                    <a:pt x="72264" y="725273"/>
                  </a:lnTo>
                  <a:lnTo>
                    <a:pt x="79740" y="725273"/>
                  </a:lnTo>
                  <a:lnTo>
                    <a:pt x="86395" y="722037"/>
                  </a:lnTo>
                  <a:lnTo>
                    <a:pt x="74756" y="715308"/>
                  </a:lnTo>
                  <a:lnTo>
                    <a:pt x="76522" y="702067"/>
                  </a:lnTo>
                  <a:close/>
                </a:path>
                <a:path w="1537970" h="753110">
                  <a:moveTo>
                    <a:pt x="86395" y="722037"/>
                  </a:moveTo>
                  <a:lnTo>
                    <a:pt x="79740" y="725273"/>
                  </a:lnTo>
                  <a:lnTo>
                    <a:pt x="91992" y="725273"/>
                  </a:lnTo>
                  <a:lnTo>
                    <a:pt x="86395" y="722037"/>
                  </a:lnTo>
                  <a:close/>
                </a:path>
                <a:path w="1537970" h="753110">
                  <a:moveTo>
                    <a:pt x="1530331" y="0"/>
                  </a:moveTo>
                  <a:lnTo>
                    <a:pt x="1522855" y="0"/>
                  </a:lnTo>
                  <a:lnTo>
                    <a:pt x="76522" y="702067"/>
                  </a:lnTo>
                  <a:lnTo>
                    <a:pt x="74756" y="715308"/>
                  </a:lnTo>
                  <a:lnTo>
                    <a:pt x="86395" y="722037"/>
                  </a:lnTo>
                  <a:lnTo>
                    <a:pt x="1530331" y="19929"/>
                  </a:lnTo>
                  <a:lnTo>
                    <a:pt x="1535315" y="17438"/>
                  </a:lnTo>
                  <a:lnTo>
                    <a:pt x="1537807" y="12455"/>
                  </a:lnTo>
                  <a:lnTo>
                    <a:pt x="1537807" y="9964"/>
                  </a:lnTo>
                  <a:lnTo>
                    <a:pt x="1535315" y="4982"/>
                  </a:lnTo>
                  <a:lnTo>
                    <a:pt x="15303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15606" y="3033278"/>
              <a:ext cx="1473200" cy="725805"/>
            </a:xfrm>
            <a:custGeom>
              <a:avLst/>
              <a:gdLst/>
              <a:ahLst/>
              <a:cxnLst/>
              <a:rect l="l" t="t" r="r" b="b"/>
              <a:pathLst>
                <a:path w="1473200" h="725804">
                  <a:moveTo>
                    <a:pt x="1465542" y="19929"/>
                  </a:moveTo>
                  <a:lnTo>
                    <a:pt x="14951" y="725273"/>
                  </a:lnTo>
                  <a:lnTo>
                    <a:pt x="9967" y="725273"/>
                  </a:lnTo>
                  <a:lnTo>
                    <a:pt x="7475" y="725273"/>
                  </a:lnTo>
                  <a:lnTo>
                    <a:pt x="2491" y="722782"/>
                  </a:lnTo>
                  <a:lnTo>
                    <a:pt x="0" y="720291"/>
                  </a:lnTo>
                  <a:lnTo>
                    <a:pt x="0" y="715308"/>
                  </a:lnTo>
                  <a:lnTo>
                    <a:pt x="0" y="712817"/>
                  </a:lnTo>
                  <a:lnTo>
                    <a:pt x="2491" y="707835"/>
                  </a:lnTo>
                  <a:lnTo>
                    <a:pt x="4983" y="705344"/>
                  </a:lnTo>
                  <a:lnTo>
                    <a:pt x="1458066" y="0"/>
                  </a:lnTo>
                  <a:lnTo>
                    <a:pt x="1460558" y="0"/>
                  </a:lnTo>
                  <a:lnTo>
                    <a:pt x="1465542" y="0"/>
                  </a:lnTo>
                  <a:lnTo>
                    <a:pt x="1468034" y="2491"/>
                  </a:lnTo>
                  <a:lnTo>
                    <a:pt x="1470526" y="4982"/>
                  </a:lnTo>
                  <a:lnTo>
                    <a:pt x="1473017" y="9964"/>
                  </a:lnTo>
                  <a:lnTo>
                    <a:pt x="1473017" y="12455"/>
                  </a:lnTo>
                  <a:lnTo>
                    <a:pt x="1470526" y="17438"/>
                  </a:lnTo>
                  <a:lnTo>
                    <a:pt x="1465542" y="1992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2750817" y="3673852"/>
            <a:ext cx="139700" cy="112395"/>
          </a:xfrm>
          <a:custGeom>
            <a:avLst/>
            <a:gdLst/>
            <a:ahLst/>
            <a:cxnLst/>
            <a:rect l="l" t="t" r="r" b="b"/>
            <a:pathLst>
              <a:path w="139700" h="112395">
                <a:moveTo>
                  <a:pt x="74756" y="74734"/>
                </a:moveTo>
                <a:lnTo>
                  <a:pt x="139511" y="112171"/>
                </a:lnTo>
                <a:lnTo>
                  <a:pt x="0" y="109680"/>
                </a:lnTo>
                <a:lnTo>
                  <a:pt x="84724" y="0"/>
                </a:lnTo>
                <a:lnTo>
                  <a:pt x="74756" y="74734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906018" y="3485607"/>
            <a:ext cx="3300095" cy="2228850"/>
            <a:chOff x="3906018" y="3485607"/>
            <a:chExt cx="3300095" cy="2228850"/>
          </a:xfrm>
        </p:grpSpPr>
        <p:sp>
          <p:nvSpPr>
            <p:cNvPr id="12" name="object 12"/>
            <p:cNvSpPr/>
            <p:nvPr/>
          </p:nvSpPr>
          <p:spPr>
            <a:xfrm>
              <a:off x="3913491" y="3493080"/>
              <a:ext cx="3285490" cy="2213610"/>
            </a:xfrm>
            <a:custGeom>
              <a:avLst/>
              <a:gdLst/>
              <a:ahLst/>
              <a:cxnLst/>
              <a:rect l="l" t="t" r="r" b="b"/>
              <a:pathLst>
                <a:path w="3285490" h="2213610">
                  <a:moveTo>
                    <a:pt x="3285105" y="0"/>
                  </a:moveTo>
                  <a:lnTo>
                    <a:pt x="0" y="0"/>
                  </a:lnTo>
                  <a:lnTo>
                    <a:pt x="0" y="2213430"/>
                  </a:lnTo>
                  <a:lnTo>
                    <a:pt x="3285105" y="2213430"/>
                  </a:lnTo>
                  <a:lnTo>
                    <a:pt x="3285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13491" y="3493080"/>
              <a:ext cx="3285490" cy="2213610"/>
            </a:xfrm>
            <a:custGeom>
              <a:avLst/>
              <a:gdLst/>
              <a:ahLst/>
              <a:cxnLst/>
              <a:rect l="l" t="t" r="r" b="b"/>
              <a:pathLst>
                <a:path w="3285490" h="2213610">
                  <a:moveTo>
                    <a:pt x="0" y="2213430"/>
                  </a:moveTo>
                  <a:lnTo>
                    <a:pt x="3285105" y="2213430"/>
                  </a:lnTo>
                  <a:lnTo>
                    <a:pt x="3285105" y="0"/>
                  </a:lnTo>
                  <a:lnTo>
                    <a:pt x="0" y="0"/>
                  </a:lnTo>
                  <a:lnTo>
                    <a:pt x="0" y="2213430"/>
                  </a:lnTo>
                  <a:close/>
                </a:path>
              </a:pathLst>
            </a:custGeom>
            <a:ln w="14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940730" y="3483905"/>
            <a:ext cx="3144520" cy="21545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503680">
              <a:lnSpc>
                <a:spcPct val="127699"/>
              </a:lnSpc>
              <a:spcBef>
                <a:spcPts val="85"/>
              </a:spcBef>
            </a:pPr>
            <a:r>
              <a:rPr dirty="0" sz="1300">
                <a:latin typeface="Times New Roman"/>
                <a:cs typeface="Times New Roman"/>
              </a:rPr>
              <a:t>The </a:t>
            </a:r>
            <a:r>
              <a:rPr dirty="0" sz="1300" spc="5">
                <a:latin typeface="Times New Roman"/>
                <a:cs typeface="Times New Roman"/>
              </a:rPr>
              <a:t>hour </a:t>
            </a:r>
            <a:r>
              <a:rPr dirty="0" sz="1300" spc="-5">
                <a:latin typeface="Times New Roman"/>
                <a:cs typeface="Times New Roman"/>
              </a:rPr>
              <a:t>in </a:t>
            </a:r>
            <a:r>
              <a:rPr dirty="0" sz="1300" spc="5">
                <a:latin typeface="Times New Roman"/>
                <a:cs typeface="Times New Roman"/>
              </a:rPr>
              <a:t>the </a:t>
            </a:r>
            <a:r>
              <a:rPr dirty="0" sz="1300">
                <a:latin typeface="Times New Roman"/>
                <a:cs typeface="Times New Roman"/>
              </a:rPr>
              <a:t>clock. 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minute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in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clock. </a:t>
            </a:r>
            <a:r>
              <a:rPr dirty="0" sz="1300" spc="-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second </a:t>
            </a:r>
            <a:r>
              <a:rPr dirty="0" sz="1300" spc="-5">
                <a:latin typeface="Times New Roman"/>
                <a:cs typeface="Times New Roman"/>
              </a:rPr>
              <a:t>in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clock.</a:t>
            </a:r>
            <a:endParaRPr sz="1300">
              <a:latin typeface="Times New Roman"/>
              <a:cs typeface="Times New Roman"/>
            </a:endParaRPr>
          </a:p>
          <a:p>
            <a:pPr marL="12700" marR="25400">
              <a:lnSpc>
                <a:spcPct val="127099"/>
              </a:lnSpc>
              <a:spcBef>
                <a:spcPts val="509"/>
              </a:spcBef>
            </a:pPr>
            <a:r>
              <a:rPr dirty="0" sz="1300">
                <a:latin typeface="Times New Roman"/>
                <a:cs typeface="Times New Roman"/>
              </a:rPr>
              <a:t>Constructs </a:t>
            </a:r>
            <a:r>
              <a:rPr dirty="0" sz="1300" spc="5">
                <a:latin typeface="Times New Roman"/>
                <a:cs typeface="Times New Roman"/>
              </a:rPr>
              <a:t>a </a:t>
            </a:r>
            <a:r>
              <a:rPr dirty="0" sz="1300">
                <a:latin typeface="Times New Roman"/>
                <a:cs typeface="Times New Roman"/>
              </a:rPr>
              <a:t>default </a:t>
            </a:r>
            <a:r>
              <a:rPr dirty="0" sz="1300" spc="-5">
                <a:latin typeface="Times New Roman"/>
                <a:cs typeface="Times New Roman"/>
              </a:rPr>
              <a:t>clock for </a:t>
            </a:r>
            <a:r>
              <a:rPr dirty="0" sz="1300">
                <a:latin typeface="Times New Roman"/>
                <a:cs typeface="Times New Roman"/>
              </a:rPr>
              <a:t>the current time. </a:t>
            </a:r>
            <a:r>
              <a:rPr dirty="0" sz="1300" spc="-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Constructs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a </a:t>
            </a:r>
            <a:r>
              <a:rPr dirty="0" sz="1300">
                <a:latin typeface="Times New Roman"/>
                <a:cs typeface="Times New Roman"/>
              </a:rPr>
              <a:t>clock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with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specified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time.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5080">
              <a:lnSpc>
                <a:spcPct val="96200"/>
              </a:lnSpc>
            </a:pPr>
            <a:r>
              <a:rPr dirty="0" sz="1300">
                <a:latin typeface="Times New Roman"/>
                <a:cs typeface="Times New Roman"/>
              </a:rPr>
              <a:t>Sets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hour,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minute,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second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 current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time. </a:t>
            </a:r>
            <a:r>
              <a:rPr dirty="0" sz="1300" spc="-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Sets clock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pane’s width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and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repaint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clock, 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Sets clock pane’s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height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repaint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clock,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24600" y="5897562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1087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ClockPane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64184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DisplayClock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901" y="1520609"/>
            <a:ext cx="6568225" cy="37132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97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509" y="1931894"/>
            <a:ext cx="7669979" cy="15150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98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2118" y="458724"/>
            <a:ext cx="57200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MultipleStageDemo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435100"/>
            <a:ext cx="7550784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85750" marR="822325" indent="-27305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 class </a:t>
            </a:r>
            <a:r>
              <a:rPr dirty="0" sz="2400" spc="-5" b="1">
                <a:latin typeface="Calibri"/>
                <a:cs typeface="Calibri"/>
              </a:rPr>
              <a:t>MultipleStageDemo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400" spc="-10" b="1">
                <a:latin typeface="Calibri"/>
                <a:cs typeface="Calibri"/>
              </a:rPr>
              <a:t>Application{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5"/>
              </a:spcBef>
              <a:tabLst>
                <a:tab pos="6043295" algn="l"/>
              </a:tabLst>
            </a:pP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Scene(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232" y="2910332"/>
            <a:ext cx="2051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040" y="2910332"/>
            <a:ext cx="3917315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dirty="0" sz="2400" spc="-5" b="1">
                <a:latin typeface="Calibri"/>
                <a:cs typeface="Calibri"/>
              </a:rPr>
              <a:t>primaryStage.setTitle( 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3105" y="4739132"/>
            <a:ext cx="664210" cy="744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785">
              <a:lnSpc>
                <a:spcPts val="283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algn="r" marR="5080">
              <a:lnSpc>
                <a:spcPts val="2830"/>
              </a:lnSpc>
            </a:pP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040" y="4370323"/>
            <a:ext cx="3324860" cy="14827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dirty="0" sz="2400" spc="-10" b="1">
                <a:latin typeface="Calibri"/>
                <a:cs typeface="Calibri"/>
              </a:rPr>
              <a:t>Stage </a:t>
            </a:r>
            <a:r>
              <a:rPr dirty="0" sz="2400" spc="-15" b="1">
                <a:latin typeface="Calibri"/>
                <a:cs typeface="Calibri"/>
              </a:rPr>
              <a:t>stage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Stage()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stage.setTitle( 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stage.setScene(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stage.show()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7842" y="5092700"/>
            <a:ext cx="120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(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1420" y="5092700"/>
            <a:ext cx="1546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86725" y="6528364"/>
            <a:ext cx="29210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102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933" y="780796"/>
            <a:ext cx="615188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339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Lecture </a:t>
            </a:r>
            <a:r>
              <a:rPr dirty="0" sz="4000" b="0">
                <a:latin typeface="Times New Roman"/>
                <a:cs typeface="Times New Roman"/>
              </a:rPr>
              <a:t>14: </a:t>
            </a:r>
            <a:r>
              <a:rPr dirty="0" sz="4000" spc="-5" b="0">
                <a:latin typeface="Times New Roman"/>
                <a:cs typeface="Times New Roman"/>
              </a:rPr>
              <a:t>Event-Driven </a:t>
            </a:r>
            <a:r>
              <a:rPr dirty="0" sz="4000" b="0">
                <a:latin typeface="Times New Roman"/>
                <a:cs typeface="Times New Roman"/>
              </a:rPr>
              <a:t> Programming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and</a:t>
            </a:r>
            <a:r>
              <a:rPr dirty="0" sz="4000" spc="-24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Animations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104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56971"/>
            <a:ext cx="6400800" cy="136969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663700" marR="5080" indent="-1651000">
              <a:lnSpc>
                <a:spcPct val="100499"/>
              </a:lnSpc>
              <a:spcBef>
                <a:spcPts val="70"/>
              </a:spcBef>
              <a:tabLst>
                <a:tab pos="3347720" algn="l"/>
              </a:tabLst>
            </a:pPr>
            <a:r>
              <a:rPr dirty="0" b="0">
                <a:latin typeface="Times New Roman"/>
                <a:cs typeface="Times New Roman"/>
              </a:rPr>
              <a:t>P</a:t>
            </a:r>
            <a:r>
              <a:rPr dirty="0" spc="-5" b="0">
                <a:latin typeface="Times New Roman"/>
                <a:cs typeface="Times New Roman"/>
              </a:rPr>
              <a:t>r</a:t>
            </a:r>
            <a:r>
              <a:rPr dirty="0" b="0">
                <a:latin typeface="Times New Roman"/>
                <a:cs typeface="Times New Roman"/>
              </a:rPr>
              <a:t>o</a:t>
            </a:r>
            <a:r>
              <a:rPr dirty="0" spc="-5" b="0">
                <a:latin typeface="Times New Roman"/>
                <a:cs typeface="Times New Roman"/>
              </a:rPr>
              <a:t>ce</a:t>
            </a:r>
            <a:r>
              <a:rPr dirty="0" b="0">
                <a:latin typeface="Times New Roman"/>
                <a:cs typeface="Times New Roman"/>
              </a:rPr>
              <a:t>du</a:t>
            </a:r>
            <a:r>
              <a:rPr dirty="0" spc="-5" b="0">
                <a:latin typeface="Times New Roman"/>
                <a:cs typeface="Times New Roman"/>
              </a:rPr>
              <a:t>ra</a:t>
            </a:r>
            <a:r>
              <a:rPr dirty="0" b="0">
                <a:latin typeface="Times New Roman"/>
                <a:cs typeface="Times New Roman"/>
              </a:rPr>
              <a:t>l vs.	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nt</a:t>
            </a:r>
            <a:r>
              <a:rPr dirty="0" spc="-5" b="0">
                <a:latin typeface="Times New Roman"/>
                <a:cs typeface="Times New Roman"/>
              </a:rPr>
              <a:t>-Dr</a:t>
            </a:r>
            <a:r>
              <a:rPr dirty="0" b="0">
                <a:latin typeface="Times New Roman"/>
                <a:cs typeface="Times New Roman"/>
              </a:rPr>
              <a:t>iv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  </a:t>
            </a:r>
            <a:r>
              <a:rPr dirty="0" spc="-5" b="0">
                <a:latin typeface="Times New Roman"/>
                <a:cs typeface="Times New Roman"/>
              </a:rPr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24812"/>
            <a:ext cx="7268845" cy="245808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55600" marR="5080" indent="-342900">
              <a:lnSpc>
                <a:spcPts val="3820"/>
              </a:lnSpc>
              <a:spcBef>
                <a:spcPts val="24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 b="1" i="1">
                <a:latin typeface="Times New Roman"/>
                <a:cs typeface="Times New Roman"/>
              </a:rPr>
              <a:t>Procedural</a:t>
            </a:r>
            <a:r>
              <a:rPr dirty="0" sz="3200" b="1" i="1">
                <a:latin typeface="Times New Roman"/>
                <a:cs typeface="Times New Roman"/>
              </a:rPr>
              <a:t> </a:t>
            </a:r>
            <a:r>
              <a:rPr dirty="0" sz="3200" spc="-5" b="1" i="1">
                <a:latin typeface="Times New Roman"/>
                <a:cs typeface="Times New Roman"/>
              </a:rPr>
              <a:t>programming</a:t>
            </a:r>
            <a:r>
              <a:rPr dirty="0" sz="3200" spc="5" b="1" i="1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executed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procedural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 spc="-35">
                <a:latin typeface="Times New Roman"/>
                <a:cs typeface="Times New Roman"/>
              </a:rPr>
              <a:t>order.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■"/>
            </a:pPr>
            <a:endParaRPr sz="3300">
              <a:latin typeface="Times New Roman"/>
              <a:cs typeface="Times New Roman"/>
            </a:endParaRPr>
          </a:p>
          <a:p>
            <a:pPr marL="355600" marR="423545" indent="-342900">
              <a:lnSpc>
                <a:spcPts val="3820"/>
              </a:lnSpc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In </a:t>
            </a:r>
            <a:r>
              <a:rPr dirty="0" sz="3200" spc="-5" b="1">
                <a:latin typeface="Times New Roman"/>
                <a:cs typeface="Times New Roman"/>
              </a:rPr>
              <a:t>event-driven</a:t>
            </a:r>
            <a:r>
              <a:rPr dirty="0" sz="3200" spc="-10" b="1">
                <a:latin typeface="Times New Roman"/>
                <a:cs typeface="Times New Roman"/>
              </a:rPr>
              <a:t> programming</a:t>
            </a:r>
            <a:r>
              <a:rPr dirty="0" sz="3200" spc="-10">
                <a:latin typeface="Times New Roman"/>
                <a:cs typeface="Times New Roman"/>
              </a:rPr>
              <a:t>,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code </a:t>
            </a:r>
            <a:r>
              <a:rPr dirty="0" sz="3200" spc="-5">
                <a:latin typeface="Times New Roman"/>
                <a:cs typeface="Times New Roman"/>
              </a:rPr>
              <a:t>is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executed </a:t>
            </a:r>
            <a:r>
              <a:rPr dirty="0" sz="3200">
                <a:latin typeface="Times New Roman"/>
                <a:cs typeface="Times New Roman"/>
              </a:rPr>
              <a:t>upon </a:t>
            </a:r>
            <a:r>
              <a:rPr dirty="0" sz="3200" spc="-5">
                <a:latin typeface="Times New Roman"/>
                <a:cs typeface="Times New Roman"/>
              </a:rPr>
              <a:t>activation</a:t>
            </a:r>
            <a:r>
              <a:rPr dirty="0" sz="3200">
                <a:latin typeface="Times New Roman"/>
                <a:cs typeface="Times New Roman"/>
              </a:rPr>
              <a:t> of</a:t>
            </a:r>
            <a:r>
              <a:rPr dirty="0" sz="3200" spc="-5">
                <a:latin typeface="Times New Roman"/>
                <a:cs typeface="Times New Roman"/>
              </a:rPr>
              <a:t> events.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06" y="489203"/>
            <a:ext cx="81940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7305" algn="l"/>
              </a:tabLst>
            </a:pPr>
            <a:r>
              <a:rPr dirty="0" spc="-65" b="0">
                <a:latin typeface="Times New Roman"/>
                <a:cs typeface="Times New Roman"/>
              </a:rPr>
              <a:t>Taste</a:t>
            </a:r>
            <a:r>
              <a:rPr dirty="0" spc="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of</a:t>
            </a:r>
            <a:r>
              <a:rPr dirty="0" spc="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Event-Driven	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463548"/>
            <a:ext cx="7913370" cy="26682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example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displays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 in 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frame.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00"/>
              </a:lnSpc>
              <a:spcBef>
                <a:spcPts val="73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6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message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displayed </a:t>
            </a:r>
            <a:r>
              <a:rPr dirty="0" sz="2800">
                <a:latin typeface="Times New Roman"/>
                <a:cs typeface="Times New Roman"/>
              </a:rPr>
              <a:t>on</a:t>
            </a:r>
            <a:r>
              <a:rPr dirty="0" sz="2800" spc="-5">
                <a:latin typeface="Times New Roman"/>
                <a:cs typeface="Times New Roman"/>
              </a:rPr>
              <a:t> 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console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when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clicked.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 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 i="1">
                <a:latin typeface="Times New Roman"/>
                <a:cs typeface="Times New Roman"/>
              </a:rPr>
              <a:t>event </a:t>
            </a:r>
            <a:r>
              <a:rPr dirty="0" sz="2800" spc="-25" i="1">
                <a:latin typeface="Times New Roman"/>
                <a:cs typeface="Times New Roman"/>
              </a:rPr>
              <a:t>source</a:t>
            </a:r>
            <a:r>
              <a:rPr dirty="0" sz="2800" spc="-1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object.</a:t>
            </a:r>
            <a:endParaRPr sz="2800">
              <a:latin typeface="Times New Roman"/>
              <a:cs typeface="Times New Roman"/>
            </a:endParaRPr>
          </a:p>
          <a:p>
            <a:pPr marL="355600" marR="243204" indent="-342900">
              <a:lnSpc>
                <a:spcPts val="3000"/>
              </a:lnSpc>
              <a:spcBef>
                <a:spcPts val="7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An </a:t>
            </a:r>
            <a:r>
              <a:rPr dirty="0" sz="2800" spc="-5">
                <a:latin typeface="Times New Roman"/>
                <a:cs typeface="Times New Roman"/>
              </a:rPr>
              <a:t>object capable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handling the action event </a:t>
            </a:r>
            <a:r>
              <a:rPr dirty="0" sz="2800">
                <a:latin typeface="Times New Roman"/>
                <a:cs typeface="Times New Roman"/>
              </a:rPr>
              <a:t>on a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button.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This object is </a:t>
            </a:r>
            <a:r>
              <a:rPr dirty="0" sz="2800" spc="-10">
                <a:latin typeface="Times New Roman"/>
                <a:cs typeface="Times New Roman"/>
              </a:rPr>
              <a:t>called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 i="1">
                <a:latin typeface="Times New Roman"/>
                <a:cs typeface="Times New Roman"/>
              </a:rPr>
              <a:t>event</a:t>
            </a:r>
            <a:r>
              <a:rPr dirty="0" sz="2800" spc="-5" i="1">
                <a:latin typeface="Times New Roman"/>
                <a:cs typeface="Times New Roman"/>
              </a:rPr>
              <a:t> </a:t>
            </a:r>
            <a:r>
              <a:rPr dirty="0" sz="2800" spc="-45" i="1">
                <a:latin typeface="Times New Roman"/>
                <a:cs typeface="Times New Roman"/>
              </a:rPr>
              <a:t>handler.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67200" y="4154487"/>
            <a:ext cx="4495800" cy="2322830"/>
            <a:chOff x="4267200" y="4154487"/>
            <a:chExt cx="4495800" cy="2322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4154487"/>
              <a:ext cx="4343400" cy="14652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5221286"/>
              <a:ext cx="2438400" cy="125571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4200" y="5599112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99109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HandleEvent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105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956" y="369315"/>
            <a:ext cx="44551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Handling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GUI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Events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375" y="1442212"/>
            <a:ext cx="6817995" cy="17907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SzPct val="7647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400">
                <a:latin typeface="Times New Roman"/>
                <a:cs typeface="Times New Roman"/>
              </a:rPr>
              <a:t>Source</a:t>
            </a:r>
            <a:r>
              <a:rPr dirty="0" sz="3400" spc="-2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object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(e.g.,</a:t>
            </a:r>
            <a:r>
              <a:rPr dirty="0" sz="3400" spc="-2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button)</a:t>
            </a:r>
            <a:endParaRPr sz="3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600"/>
              </a:lnSpc>
              <a:spcBef>
                <a:spcPts val="790"/>
              </a:spcBef>
              <a:buSzPct val="7647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400">
                <a:latin typeface="Times New Roman"/>
                <a:cs typeface="Times New Roman"/>
              </a:rPr>
              <a:t>Listener</a:t>
            </a:r>
            <a:r>
              <a:rPr dirty="0" sz="3400" spc="-1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object</a:t>
            </a:r>
            <a:r>
              <a:rPr dirty="0" sz="3400" spc="-1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contains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a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method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for </a:t>
            </a:r>
            <a:r>
              <a:rPr dirty="0" sz="3400" spc="-83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processing</a:t>
            </a:r>
            <a:r>
              <a:rPr dirty="0" sz="3400" spc="-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the</a:t>
            </a:r>
            <a:r>
              <a:rPr dirty="0" sz="3400" spc="-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event.</a:t>
            </a:r>
            <a:endParaRPr sz="3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950" y="3803650"/>
            <a:ext cx="7867650" cy="1530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106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107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956" y="369315"/>
            <a:ext cx="44551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Handling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GUI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Events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161796"/>
            <a:ext cx="8346440" cy="429006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>
                <a:latin typeface="Times New Roman"/>
                <a:cs typeface="Times New Roman"/>
              </a:rPr>
              <a:t>Not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objects</a:t>
            </a:r>
            <a:r>
              <a:rPr dirty="0" sz="2800" spc="-10">
                <a:latin typeface="Times New Roman"/>
                <a:cs typeface="Times New Roman"/>
              </a:rPr>
              <a:t> can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handlers </a:t>
            </a:r>
            <a:r>
              <a:rPr dirty="0" sz="2800">
                <a:latin typeface="Times New Roman"/>
                <a:cs typeface="Times New Roman"/>
              </a:rPr>
              <a:t>for </a:t>
            </a:r>
            <a:r>
              <a:rPr dirty="0" sz="2800" spc="-5">
                <a:latin typeface="Times New Roman"/>
                <a:cs typeface="Times New Roman"/>
              </a:rPr>
              <a:t>an action event.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 spc="-100">
                <a:latin typeface="Times New Roman"/>
                <a:cs typeface="Times New Roman"/>
              </a:rPr>
              <a:t>To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handler</a:t>
            </a:r>
            <a:r>
              <a:rPr dirty="0" sz="2800">
                <a:latin typeface="Times New Roman"/>
                <a:cs typeface="Times New Roman"/>
              </a:rPr>
              <a:t> of </a:t>
            </a:r>
            <a:r>
              <a:rPr dirty="0" sz="2800" spc="-5">
                <a:latin typeface="Times New Roman"/>
                <a:cs typeface="Times New Roman"/>
              </a:rPr>
              <a:t>an action event, two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requirements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must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met:</a:t>
            </a:r>
            <a:endParaRPr sz="2800">
              <a:latin typeface="Times New Roman"/>
              <a:cs typeface="Times New Roman"/>
            </a:endParaRPr>
          </a:p>
          <a:p>
            <a:pPr marL="527050" marR="80010" indent="-514350">
              <a:lnSpc>
                <a:spcPts val="3290"/>
              </a:lnSpc>
              <a:spcBef>
                <a:spcPts val="1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object must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an instance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the </a:t>
            </a:r>
            <a:r>
              <a:rPr dirty="0" sz="2800" spc="-10" b="1">
                <a:latin typeface="Calibri"/>
                <a:cs typeface="Calibri"/>
              </a:rPr>
              <a:t>EventHandler&lt;T </a:t>
            </a:r>
            <a:r>
              <a:rPr dirty="0" sz="2800" spc="-62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extends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Event&gt;</a:t>
            </a:r>
            <a:r>
              <a:rPr dirty="0" sz="2800" spc="70" b="1">
                <a:latin typeface="Calibri"/>
                <a:cs typeface="Calibri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interface.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This interface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defines the</a:t>
            </a:r>
            <a:endParaRPr sz="2800">
              <a:latin typeface="Times New Roman"/>
              <a:cs typeface="Times New Roman"/>
            </a:endParaRPr>
          </a:p>
          <a:p>
            <a:pPr marL="527050">
              <a:lnSpc>
                <a:spcPts val="3270"/>
              </a:lnSpc>
            </a:pPr>
            <a:r>
              <a:rPr dirty="0" sz="2800" spc="-5">
                <a:latin typeface="Times New Roman"/>
                <a:cs typeface="Times New Roman"/>
              </a:rPr>
              <a:t>common behavior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 handlers. </a:t>
            </a:r>
            <a:r>
              <a:rPr dirty="0" sz="2800" b="1">
                <a:latin typeface="Calibri"/>
                <a:cs typeface="Calibri"/>
              </a:rPr>
              <a:t>&lt;T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extends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Event&gt;</a:t>
            </a:r>
            <a:endParaRPr sz="2800">
              <a:latin typeface="Calibri"/>
              <a:cs typeface="Calibri"/>
            </a:endParaRPr>
          </a:p>
          <a:p>
            <a:pPr marL="527050">
              <a:lnSpc>
                <a:spcPts val="3325"/>
              </a:lnSpc>
            </a:pPr>
            <a:r>
              <a:rPr dirty="0" sz="2800" spc="-5">
                <a:latin typeface="Times New Roman"/>
                <a:cs typeface="Times New Roman"/>
              </a:rPr>
              <a:t>denotes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that </a:t>
            </a:r>
            <a:r>
              <a:rPr dirty="0" sz="2800" b="1">
                <a:latin typeface="Calibri"/>
                <a:cs typeface="Calibri"/>
              </a:rPr>
              <a:t>T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generic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type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that 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subtype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endParaRPr sz="2800">
              <a:latin typeface="Times New Roman"/>
              <a:cs typeface="Times New Roman"/>
            </a:endParaRPr>
          </a:p>
          <a:p>
            <a:pPr marL="527050">
              <a:lnSpc>
                <a:spcPct val="100000"/>
              </a:lnSpc>
              <a:spcBef>
                <a:spcPts val="50"/>
              </a:spcBef>
            </a:pPr>
            <a:r>
              <a:rPr dirty="0" sz="2800" spc="-25" b="1">
                <a:latin typeface="Calibri"/>
                <a:cs typeface="Calibri"/>
              </a:rPr>
              <a:t>Event</a:t>
            </a:r>
            <a:r>
              <a:rPr dirty="0" sz="2800" spc="-2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27050" marR="107314" indent="-514350">
              <a:lnSpc>
                <a:spcPct val="99600"/>
              </a:lnSpc>
              <a:spcBef>
                <a:spcPts val="60"/>
              </a:spcBef>
              <a:buAutoNum type="arabicPeriod" startAt="2"/>
              <a:tabLst>
                <a:tab pos="526415" algn="l"/>
                <a:tab pos="52705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EventHandler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object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handler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must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registered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with the event source object using the method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source.setOnAction(handler)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782" y="157988"/>
            <a:ext cx="301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0">
                <a:latin typeface="Times New Roman"/>
                <a:cs typeface="Times New Roman"/>
              </a:rPr>
              <a:t>Trace</a:t>
            </a:r>
            <a:r>
              <a:rPr dirty="0" sz="3600" spc="-40" b="0">
                <a:latin typeface="Times New Roman"/>
                <a:cs typeface="Times New Roman"/>
              </a:rPr>
              <a:t> </a:t>
            </a:r>
            <a:r>
              <a:rPr dirty="0" sz="3600" spc="-5" b="0">
                <a:latin typeface="Times New Roman"/>
                <a:cs typeface="Times New Roman"/>
              </a:rPr>
              <a:t>Execution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858011"/>
            <a:ext cx="48736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extends</a:t>
            </a:r>
            <a:r>
              <a:rPr dirty="0" sz="2000" spc="-1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" y="1162811"/>
            <a:ext cx="401827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start(Stage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primaryStage)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340" y="1772411"/>
            <a:ext cx="54425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OKHandlerClass handler1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new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btOK.setOnAction(handler1);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2382011"/>
            <a:ext cx="636968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CancelHandlerClass handler2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new CancelHandlerClass();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btCancel.setOnAction(handler2);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primaryStage.show();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//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8450" y="984250"/>
            <a:ext cx="8394700" cy="1384300"/>
            <a:chOff x="298450" y="984250"/>
            <a:chExt cx="8394700" cy="1384300"/>
          </a:xfrm>
        </p:grpSpPr>
        <p:sp>
          <p:nvSpPr>
            <p:cNvPr id="8" name="object 8"/>
            <p:cNvSpPr/>
            <p:nvPr/>
          </p:nvSpPr>
          <p:spPr>
            <a:xfrm>
              <a:off x="304800" y="1219200"/>
              <a:ext cx="4267200" cy="381000"/>
            </a:xfrm>
            <a:custGeom>
              <a:avLst/>
              <a:gdLst/>
              <a:ahLst/>
              <a:cxnLst/>
              <a:rect l="l" t="t" r="r" b="b"/>
              <a:pathLst>
                <a:path w="4267200" h="381000">
                  <a:moveTo>
                    <a:pt x="426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267200" y="381000"/>
                  </a:lnTo>
                  <a:lnTo>
                    <a:pt x="4267200" y="0"/>
                  </a:lnTo>
                  <a:close/>
                </a:path>
              </a:pathLst>
            </a:custGeom>
            <a:solidFill>
              <a:srgbClr val="CBCBCB">
                <a:alpha val="4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4800" y="1219200"/>
              <a:ext cx="4267200" cy="381000"/>
            </a:xfrm>
            <a:custGeom>
              <a:avLst/>
              <a:gdLst/>
              <a:ahLst/>
              <a:cxnLst/>
              <a:rect l="l" t="t" r="r" b="b"/>
              <a:pathLst>
                <a:path w="4267200" h="381000">
                  <a:moveTo>
                    <a:pt x="0" y="0"/>
                  </a:moveTo>
                  <a:lnTo>
                    <a:pt x="4267200" y="0"/>
                  </a:lnTo>
                  <a:lnTo>
                    <a:pt x="42672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57040" y="990600"/>
              <a:ext cx="4230370" cy="1371600"/>
            </a:xfrm>
            <a:custGeom>
              <a:avLst/>
              <a:gdLst/>
              <a:ahLst/>
              <a:cxnLst/>
              <a:rect l="l" t="t" r="r" b="b"/>
              <a:pathLst>
                <a:path w="4230370" h="1371600">
                  <a:moveTo>
                    <a:pt x="4001154" y="0"/>
                  </a:moveTo>
                  <a:lnTo>
                    <a:pt x="1943764" y="0"/>
                  </a:lnTo>
                  <a:lnTo>
                    <a:pt x="1897692" y="4644"/>
                  </a:lnTo>
                  <a:lnTo>
                    <a:pt x="1854780" y="17965"/>
                  </a:lnTo>
                  <a:lnTo>
                    <a:pt x="1815948" y="39042"/>
                  </a:lnTo>
                  <a:lnTo>
                    <a:pt x="1782115" y="66957"/>
                  </a:lnTo>
                  <a:lnTo>
                    <a:pt x="1754201" y="100790"/>
                  </a:lnTo>
                  <a:lnTo>
                    <a:pt x="1733123" y="139621"/>
                  </a:lnTo>
                  <a:lnTo>
                    <a:pt x="1719803" y="182533"/>
                  </a:lnTo>
                  <a:lnTo>
                    <a:pt x="1715159" y="228605"/>
                  </a:lnTo>
                  <a:lnTo>
                    <a:pt x="0" y="370841"/>
                  </a:lnTo>
                  <a:lnTo>
                    <a:pt x="1715159" y="571500"/>
                  </a:lnTo>
                  <a:lnTo>
                    <a:pt x="1715159" y="1142994"/>
                  </a:lnTo>
                  <a:lnTo>
                    <a:pt x="1719803" y="1189066"/>
                  </a:lnTo>
                  <a:lnTo>
                    <a:pt x="1733123" y="1231978"/>
                  </a:lnTo>
                  <a:lnTo>
                    <a:pt x="1754201" y="1270809"/>
                  </a:lnTo>
                  <a:lnTo>
                    <a:pt x="1782115" y="1304642"/>
                  </a:lnTo>
                  <a:lnTo>
                    <a:pt x="1815948" y="1332557"/>
                  </a:lnTo>
                  <a:lnTo>
                    <a:pt x="1854780" y="1353634"/>
                  </a:lnTo>
                  <a:lnTo>
                    <a:pt x="1897692" y="1366955"/>
                  </a:lnTo>
                  <a:lnTo>
                    <a:pt x="1943764" y="1371600"/>
                  </a:lnTo>
                  <a:lnTo>
                    <a:pt x="4001154" y="1371600"/>
                  </a:lnTo>
                  <a:lnTo>
                    <a:pt x="4047225" y="1366955"/>
                  </a:lnTo>
                  <a:lnTo>
                    <a:pt x="4090137" y="1353634"/>
                  </a:lnTo>
                  <a:lnTo>
                    <a:pt x="4128969" y="1332557"/>
                  </a:lnTo>
                  <a:lnTo>
                    <a:pt x="4162802" y="1304642"/>
                  </a:lnTo>
                  <a:lnTo>
                    <a:pt x="4190716" y="1270809"/>
                  </a:lnTo>
                  <a:lnTo>
                    <a:pt x="4211794" y="1231978"/>
                  </a:lnTo>
                  <a:lnTo>
                    <a:pt x="4225114" y="1189066"/>
                  </a:lnTo>
                  <a:lnTo>
                    <a:pt x="4229759" y="1142994"/>
                  </a:lnTo>
                  <a:lnTo>
                    <a:pt x="4229758" y="228600"/>
                  </a:lnTo>
                  <a:lnTo>
                    <a:pt x="4225114" y="182533"/>
                  </a:lnTo>
                  <a:lnTo>
                    <a:pt x="4211794" y="139621"/>
                  </a:lnTo>
                  <a:lnTo>
                    <a:pt x="4190716" y="100790"/>
                  </a:lnTo>
                  <a:lnTo>
                    <a:pt x="4162802" y="66957"/>
                  </a:lnTo>
                  <a:lnTo>
                    <a:pt x="4128969" y="39042"/>
                  </a:lnTo>
                  <a:lnTo>
                    <a:pt x="4090137" y="17965"/>
                  </a:lnTo>
                  <a:lnTo>
                    <a:pt x="4047225" y="4644"/>
                  </a:lnTo>
                  <a:lnTo>
                    <a:pt x="4001154" y="0"/>
                  </a:lnTo>
                  <a:close/>
                </a:path>
                <a:path w="4230370" h="1371600">
                  <a:moveTo>
                    <a:pt x="1715159" y="228600"/>
                  </a:move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57041" y="990600"/>
              <a:ext cx="4230370" cy="1371600"/>
            </a:xfrm>
            <a:custGeom>
              <a:avLst/>
              <a:gdLst/>
              <a:ahLst/>
              <a:cxnLst/>
              <a:rect l="l" t="t" r="r" b="b"/>
              <a:pathLst>
                <a:path w="4230370" h="1371600">
                  <a:moveTo>
                    <a:pt x="1715158" y="228605"/>
                  </a:moveTo>
                  <a:lnTo>
                    <a:pt x="1719802" y="182533"/>
                  </a:lnTo>
                  <a:lnTo>
                    <a:pt x="1733122" y="139621"/>
                  </a:lnTo>
                  <a:lnTo>
                    <a:pt x="1754200" y="100789"/>
                  </a:lnTo>
                  <a:lnTo>
                    <a:pt x="1782114" y="66956"/>
                  </a:lnTo>
                  <a:lnTo>
                    <a:pt x="1815947" y="39042"/>
                  </a:lnTo>
                  <a:lnTo>
                    <a:pt x="1854779" y="17964"/>
                  </a:lnTo>
                  <a:lnTo>
                    <a:pt x="1897690" y="4644"/>
                  </a:lnTo>
                  <a:lnTo>
                    <a:pt x="1943762" y="0"/>
                  </a:lnTo>
                  <a:lnTo>
                    <a:pt x="2134258" y="0"/>
                  </a:lnTo>
                  <a:lnTo>
                    <a:pt x="2762908" y="0"/>
                  </a:lnTo>
                  <a:lnTo>
                    <a:pt x="4001153" y="0"/>
                  </a:lnTo>
                  <a:lnTo>
                    <a:pt x="4047224" y="4644"/>
                  </a:lnTo>
                  <a:lnTo>
                    <a:pt x="4090136" y="17964"/>
                  </a:lnTo>
                  <a:lnTo>
                    <a:pt x="4128968" y="39042"/>
                  </a:lnTo>
                  <a:lnTo>
                    <a:pt x="4162801" y="66956"/>
                  </a:lnTo>
                  <a:lnTo>
                    <a:pt x="4190715" y="100789"/>
                  </a:lnTo>
                  <a:lnTo>
                    <a:pt x="4211793" y="139621"/>
                  </a:lnTo>
                  <a:lnTo>
                    <a:pt x="4225113" y="182533"/>
                  </a:lnTo>
                  <a:lnTo>
                    <a:pt x="4229758" y="228605"/>
                  </a:lnTo>
                  <a:lnTo>
                    <a:pt x="4229758" y="571500"/>
                  </a:lnTo>
                  <a:lnTo>
                    <a:pt x="4229758" y="1142995"/>
                  </a:lnTo>
                  <a:lnTo>
                    <a:pt x="4225113" y="1189066"/>
                  </a:lnTo>
                  <a:lnTo>
                    <a:pt x="4211793" y="1231978"/>
                  </a:lnTo>
                  <a:lnTo>
                    <a:pt x="4190715" y="1270810"/>
                  </a:lnTo>
                  <a:lnTo>
                    <a:pt x="4162801" y="1304643"/>
                  </a:lnTo>
                  <a:lnTo>
                    <a:pt x="4128968" y="1332557"/>
                  </a:lnTo>
                  <a:lnTo>
                    <a:pt x="4090136" y="1353635"/>
                  </a:lnTo>
                  <a:lnTo>
                    <a:pt x="4047224" y="1366955"/>
                  </a:lnTo>
                  <a:lnTo>
                    <a:pt x="4001153" y="1371600"/>
                  </a:lnTo>
                  <a:lnTo>
                    <a:pt x="2762908" y="1371600"/>
                  </a:lnTo>
                  <a:lnTo>
                    <a:pt x="2134258" y="1371600"/>
                  </a:lnTo>
                  <a:lnTo>
                    <a:pt x="1943762" y="1371600"/>
                  </a:lnTo>
                  <a:lnTo>
                    <a:pt x="1897690" y="1366955"/>
                  </a:lnTo>
                  <a:lnTo>
                    <a:pt x="1854779" y="1353635"/>
                  </a:lnTo>
                  <a:lnTo>
                    <a:pt x="1815947" y="1332557"/>
                  </a:lnTo>
                  <a:lnTo>
                    <a:pt x="1782114" y="1304643"/>
                  </a:lnTo>
                  <a:lnTo>
                    <a:pt x="1754200" y="1270810"/>
                  </a:lnTo>
                  <a:lnTo>
                    <a:pt x="1733122" y="1231978"/>
                  </a:lnTo>
                  <a:lnTo>
                    <a:pt x="1719802" y="1189066"/>
                  </a:lnTo>
                  <a:lnTo>
                    <a:pt x="1715158" y="1142995"/>
                  </a:lnTo>
                  <a:lnTo>
                    <a:pt x="1715158" y="571500"/>
                  </a:lnTo>
                  <a:lnTo>
                    <a:pt x="0" y="370840"/>
                  </a:lnTo>
                  <a:lnTo>
                    <a:pt x="1715158" y="2285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369842" y="1077467"/>
            <a:ext cx="211963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160" marR="221615" indent="-3492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1.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method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591820" marR="5080" indent="-579755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create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window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0" y="0"/>
            <a:ext cx="1524000" cy="3810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solidFill>
                  <a:srgbClr val="5F5F5F"/>
                </a:solidFill>
                <a:latin typeface="Forte"/>
                <a:cs typeface="Forte"/>
              </a:rPr>
              <a:t>animation</a:t>
            </a:r>
            <a:endParaRPr sz="1800">
              <a:latin typeface="Forte"/>
              <a:cs typeface="Fort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64950" y="2752725"/>
            <a:ext cx="6022340" cy="1047750"/>
            <a:chOff x="2664950" y="2752725"/>
            <a:chExt cx="6022340" cy="104775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0" y="2752725"/>
              <a:ext cx="1905000" cy="10477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64950" y="2935735"/>
              <a:ext cx="4117340" cy="439420"/>
            </a:xfrm>
            <a:custGeom>
              <a:avLst/>
              <a:gdLst/>
              <a:ahLst/>
              <a:cxnLst/>
              <a:rect l="l" t="t" r="r" b="b"/>
              <a:pathLst>
                <a:path w="4117340" h="439420">
                  <a:moveTo>
                    <a:pt x="4048409" y="20080"/>
                  </a:moveTo>
                  <a:lnTo>
                    <a:pt x="0" y="394933"/>
                  </a:lnTo>
                  <a:lnTo>
                    <a:pt x="4098" y="439193"/>
                  </a:lnTo>
                  <a:lnTo>
                    <a:pt x="4052508" y="64341"/>
                  </a:lnTo>
                  <a:lnTo>
                    <a:pt x="4072589" y="40162"/>
                  </a:lnTo>
                  <a:lnTo>
                    <a:pt x="4048409" y="20080"/>
                  </a:lnTo>
                  <a:close/>
                </a:path>
                <a:path w="4117340" h="439420">
                  <a:moveTo>
                    <a:pt x="4074638" y="62292"/>
                  </a:moveTo>
                  <a:lnTo>
                    <a:pt x="4052508" y="64341"/>
                  </a:lnTo>
                  <a:lnTo>
                    <a:pt x="4032426" y="88521"/>
                  </a:lnTo>
                  <a:lnTo>
                    <a:pt x="4074638" y="62292"/>
                  </a:lnTo>
                  <a:close/>
                </a:path>
                <a:path w="4117340" h="439420">
                  <a:moveTo>
                    <a:pt x="4070539" y="18031"/>
                  </a:moveTo>
                  <a:lnTo>
                    <a:pt x="4048409" y="20080"/>
                  </a:lnTo>
                  <a:lnTo>
                    <a:pt x="4072589" y="40162"/>
                  </a:lnTo>
                  <a:lnTo>
                    <a:pt x="4052508" y="64341"/>
                  </a:lnTo>
                  <a:lnTo>
                    <a:pt x="4074641" y="62290"/>
                  </a:lnTo>
                  <a:lnTo>
                    <a:pt x="4070539" y="18031"/>
                  </a:lnTo>
                  <a:close/>
                </a:path>
                <a:path w="4117340" h="439420">
                  <a:moveTo>
                    <a:pt x="4070543" y="18033"/>
                  </a:moveTo>
                  <a:lnTo>
                    <a:pt x="4074641" y="62290"/>
                  </a:lnTo>
                  <a:lnTo>
                    <a:pt x="4116849" y="36064"/>
                  </a:lnTo>
                  <a:lnTo>
                    <a:pt x="4070543" y="18033"/>
                  </a:lnTo>
                  <a:close/>
                </a:path>
                <a:path w="4117340" h="439420">
                  <a:moveTo>
                    <a:pt x="4024229" y="0"/>
                  </a:moveTo>
                  <a:lnTo>
                    <a:pt x="4048409" y="20080"/>
                  </a:lnTo>
                  <a:lnTo>
                    <a:pt x="4070538" y="18031"/>
                  </a:lnTo>
                  <a:lnTo>
                    <a:pt x="40242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07340" y="4543269"/>
            <a:ext cx="6788150" cy="183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80"/>
              </a:lnSpc>
            </a:pP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EventHandler&lt;ActionEvent&gt;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@Override</a:t>
            </a:r>
            <a:endParaRPr sz="2000">
              <a:latin typeface="Times New Roman"/>
              <a:cs typeface="Times New Roman"/>
            </a:endParaRPr>
          </a:p>
          <a:p>
            <a:pPr marL="266700" marR="2321560" indent="-127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public void handle(ActionEvent e)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System.out.println("OK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button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clicked");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108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782" y="157988"/>
            <a:ext cx="301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0">
                <a:latin typeface="Times New Roman"/>
                <a:cs typeface="Times New Roman"/>
              </a:rPr>
              <a:t>Trace</a:t>
            </a:r>
            <a:r>
              <a:rPr dirty="0" sz="3600" spc="-40" b="0">
                <a:latin typeface="Times New Roman"/>
                <a:cs typeface="Times New Roman"/>
              </a:rPr>
              <a:t> </a:t>
            </a:r>
            <a:r>
              <a:rPr dirty="0" sz="3600" spc="-5" b="0">
                <a:latin typeface="Times New Roman"/>
                <a:cs typeface="Times New Roman"/>
              </a:rPr>
              <a:t>Execution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858011"/>
            <a:ext cx="636968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marR="1500505" indent="-1270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extends</a:t>
            </a:r>
            <a:r>
              <a:rPr dirty="0" sz="2000" spc="-1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 start(Stage primaryStage)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 marR="6781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OKHandlerClass handler1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new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btOK.setOnAction(handler1);</a:t>
            </a:r>
            <a:endParaRPr sz="2000">
              <a:latin typeface="Times New Roman"/>
              <a:cs typeface="Times New Roman"/>
            </a:endParaRPr>
          </a:p>
          <a:p>
            <a:pPr marL="266700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CancelHandlerClass handler2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new CancelHandlerClass();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btCancel.setOnAction(handler2);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primaryStage.show();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//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1524000" cy="3810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solidFill>
                  <a:srgbClr val="5F5F5F"/>
                </a:solidFill>
                <a:latin typeface="Forte"/>
                <a:cs typeface="Forte"/>
              </a:rPr>
              <a:t>animation</a:t>
            </a:r>
            <a:endParaRPr sz="1800">
              <a:latin typeface="Forte"/>
              <a:cs typeface="Fort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65850" y="984250"/>
            <a:ext cx="2527300" cy="3340100"/>
            <a:chOff x="6165850" y="984250"/>
            <a:chExt cx="2527300" cy="3340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3276600"/>
              <a:ext cx="1905000" cy="1047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72200" y="990600"/>
              <a:ext cx="2514600" cy="2667000"/>
            </a:xfrm>
            <a:custGeom>
              <a:avLst/>
              <a:gdLst/>
              <a:ahLst/>
              <a:cxnLst/>
              <a:rect l="l" t="t" r="r" b="b"/>
              <a:pathLst>
                <a:path w="2514600" h="2667000">
                  <a:moveTo>
                    <a:pt x="1047750" y="1371600"/>
                  </a:moveTo>
                  <a:lnTo>
                    <a:pt x="419100" y="1371600"/>
                  </a:lnTo>
                  <a:lnTo>
                    <a:pt x="946118" y="2666994"/>
                  </a:lnTo>
                  <a:lnTo>
                    <a:pt x="1047750" y="1371600"/>
                  </a:lnTo>
                  <a:close/>
                </a:path>
                <a:path w="2514600" h="2667000">
                  <a:moveTo>
                    <a:pt x="2285994" y="0"/>
                  </a:moveTo>
                  <a:lnTo>
                    <a:pt x="228605" y="0"/>
                  </a:lnTo>
                  <a:lnTo>
                    <a:pt x="182532" y="4644"/>
                  </a:lnTo>
                  <a:lnTo>
                    <a:pt x="139621" y="17965"/>
                  </a:lnTo>
                  <a:lnTo>
                    <a:pt x="100789" y="39042"/>
                  </a:lnTo>
                  <a:lnTo>
                    <a:pt x="66956" y="66957"/>
                  </a:lnTo>
                  <a:lnTo>
                    <a:pt x="39041" y="100790"/>
                  </a:lnTo>
                  <a:lnTo>
                    <a:pt x="17964" y="139621"/>
                  </a:lnTo>
                  <a:lnTo>
                    <a:pt x="4644" y="182533"/>
                  </a:lnTo>
                  <a:lnTo>
                    <a:pt x="0" y="228605"/>
                  </a:lnTo>
                  <a:lnTo>
                    <a:pt x="0" y="1143000"/>
                  </a:lnTo>
                  <a:lnTo>
                    <a:pt x="4644" y="1189066"/>
                  </a:lnTo>
                  <a:lnTo>
                    <a:pt x="17964" y="1231978"/>
                  </a:lnTo>
                  <a:lnTo>
                    <a:pt x="39041" y="1270809"/>
                  </a:lnTo>
                  <a:lnTo>
                    <a:pt x="66956" y="1304642"/>
                  </a:lnTo>
                  <a:lnTo>
                    <a:pt x="100789" y="1332557"/>
                  </a:lnTo>
                  <a:lnTo>
                    <a:pt x="139621" y="1353634"/>
                  </a:lnTo>
                  <a:lnTo>
                    <a:pt x="182532" y="1366955"/>
                  </a:lnTo>
                  <a:lnTo>
                    <a:pt x="228605" y="1371600"/>
                  </a:lnTo>
                  <a:lnTo>
                    <a:pt x="2285994" y="1371600"/>
                  </a:lnTo>
                  <a:lnTo>
                    <a:pt x="2332066" y="1366955"/>
                  </a:lnTo>
                  <a:lnTo>
                    <a:pt x="2374978" y="1353634"/>
                  </a:lnTo>
                  <a:lnTo>
                    <a:pt x="2413809" y="1332557"/>
                  </a:lnTo>
                  <a:lnTo>
                    <a:pt x="2447642" y="1304642"/>
                  </a:lnTo>
                  <a:lnTo>
                    <a:pt x="2475557" y="1270809"/>
                  </a:lnTo>
                  <a:lnTo>
                    <a:pt x="2496634" y="1231978"/>
                  </a:lnTo>
                  <a:lnTo>
                    <a:pt x="2509955" y="1189066"/>
                  </a:lnTo>
                  <a:lnTo>
                    <a:pt x="2514599" y="1143000"/>
                  </a:lnTo>
                  <a:lnTo>
                    <a:pt x="2514600" y="228605"/>
                  </a:lnTo>
                  <a:lnTo>
                    <a:pt x="2509955" y="182533"/>
                  </a:lnTo>
                  <a:lnTo>
                    <a:pt x="2496634" y="139621"/>
                  </a:lnTo>
                  <a:lnTo>
                    <a:pt x="2475557" y="100790"/>
                  </a:lnTo>
                  <a:lnTo>
                    <a:pt x="2447642" y="66957"/>
                  </a:lnTo>
                  <a:lnTo>
                    <a:pt x="2413809" y="39042"/>
                  </a:lnTo>
                  <a:lnTo>
                    <a:pt x="2374978" y="17965"/>
                  </a:lnTo>
                  <a:lnTo>
                    <a:pt x="2332066" y="4644"/>
                  </a:lnTo>
                  <a:lnTo>
                    <a:pt x="228599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72200" y="990600"/>
              <a:ext cx="2514600" cy="2667000"/>
            </a:xfrm>
            <a:custGeom>
              <a:avLst/>
              <a:gdLst/>
              <a:ahLst/>
              <a:cxnLst/>
              <a:rect l="l" t="t" r="r" b="b"/>
              <a:pathLst>
                <a:path w="2514600" h="2667000">
                  <a:moveTo>
                    <a:pt x="0" y="228605"/>
                  </a:moveTo>
                  <a:lnTo>
                    <a:pt x="4644" y="182533"/>
                  </a:lnTo>
                  <a:lnTo>
                    <a:pt x="17964" y="139621"/>
                  </a:lnTo>
                  <a:lnTo>
                    <a:pt x="39042" y="100789"/>
                  </a:lnTo>
                  <a:lnTo>
                    <a:pt x="66956" y="66956"/>
                  </a:lnTo>
                  <a:lnTo>
                    <a:pt x="100789" y="39042"/>
                  </a:lnTo>
                  <a:lnTo>
                    <a:pt x="139621" y="17964"/>
                  </a:lnTo>
                  <a:lnTo>
                    <a:pt x="182532" y="4644"/>
                  </a:lnTo>
                  <a:lnTo>
                    <a:pt x="228604" y="0"/>
                  </a:lnTo>
                  <a:lnTo>
                    <a:pt x="419100" y="0"/>
                  </a:lnTo>
                  <a:lnTo>
                    <a:pt x="1047750" y="0"/>
                  </a:lnTo>
                  <a:lnTo>
                    <a:pt x="2285995" y="0"/>
                  </a:lnTo>
                  <a:lnTo>
                    <a:pt x="2332066" y="4644"/>
                  </a:lnTo>
                  <a:lnTo>
                    <a:pt x="2374978" y="17964"/>
                  </a:lnTo>
                  <a:lnTo>
                    <a:pt x="2413810" y="39042"/>
                  </a:lnTo>
                  <a:lnTo>
                    <a:pt x="2447643" y="66956"/>
                  </a:lnTo>
                  <a:lnTo>
                    <a:pt x="2475557" y="100789"/>
                  </a:lnTo>
                  <a:lnTo>
                    <a:pt x="2496635" y="139621"/>
                  </a:lnTo>
                  <a:lnTo>
                    <a:pt x="2509955" y="182533"/>
                  </a:lnTo>
                  <a:lnTo>
                    <a:pt x="2514600" y="228605"/>
                  </a:lnTo>
                  <a:lnTo>
                    <a:pt x="2514600" y="800099"/>
                  </a:lnTo>
                  <a:lnTo>
                    <a:pt x="2514600" y="1143000"/>
                  </a:lnTo>
                  <a:lnTo>
                    <a:pt x="2509955" y="1189066"/>
                  </a:lnTo>
                  <a:lnTo>
                    <a:pt x="2496635" y="1231978"/>
                  </a:lnTo>
                  <a:lnTo>
                    <a:pt x="2475557" y="1270810"/>
                  </a:lnTo>
                  <a:lnTo>
                    <a:pt x="2447643" y="1304643"/>
                  </a:lnTo>
                  <a:lnTo>
                    <a:pt x="2413810" y="1332557"/>
                  </a:lnTo>
                  <a:lnTo>
                    <a:pt x="2374978" y="1353635"/>
                  </a:lnTo>
                  <a:lnTo>
                    <a:pt x="2332066" y="1366955"/>
                  </a:lnTo>
                  <a:lnTo>
                    <a:pt x="2285995" y="1371600"/>
                  </a:lnTo>
                  <a:lnTo>
                    <a:pt x="1047750" y="1371600"/>
                  </a:lnTo>
                  <a:lnTo>
                    <a:pt x="946118" y="2666995"/>
                  </a:lnTo>
                  <a:lnTo>
                    <a:pt x="419100" y="1371600"/>
                  </a:lnTo>
                  <a:lnTo>
                    <a:pt x="228604" y="1371600"/>
                  </a:lnTo>
                  <a:lnTo>
                    <a:pt x="182532" y="1366955"/>
                  </a:lnTo>
                  <a:lnTo>
                    <a:pt x="139621" y="1353635"/>
                  </a:lnTo>
                  <a:lnTo>
                    <a:pt x="100789" y="1332557"/>
                  </a:lnTo>
                  <a:lnTo>
                    <a:pt x="66956" y="1304643"/>
                  </a:lnTo>
                  <a:lnTo>
                    <a:pt x="39042" y="1270810"/>
                  </a:lnTo>
                  <a:lnTo>
                    <a:pt x="17964" y="1231978"/>
                  </a:lnTo>
                  <a:lnTo>
                    <a:pt x="4644" y="1189066"/>
                  </a:lnTo>
                  <a:lnTo>
                    <a:pt x="0" y="1142995"/>
                  </a:lnTo>
                  <a:lnTo>
                    <a:pt x="0" y="800099"/>
                  </a:lnTo>
                  <a:lnTo>
                    <a:pt x="0" y="2286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799262" y="1077467"/>
            <a:ext cx="1259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2.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340" y="4543269"/>
            <a:ext cx="6788150" cy="183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80"/>
              </a:lnSpc>
            </a:pP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EventHandler&lt;ActionEvent&gt;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@Override</a:t>
            </a:r>
            <a:endParaRPr sz="2000">
              <a:latin typeface="Times New Roman"/>
              <a:cs typeface="Times New Roman"/>
            </a:endParaRPr>
          </a:p>
          <a:p>
            <a:pPr marL="266700" marR="2321560" indent="-127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public void handle(ActionEvent e)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System.out.println("OK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button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clicked");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109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782" y="157988"/>
            <a:ext cx="301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0">
                <a:latin typeface="Times New Roman"/>
                <a:cs typeface="Times New Roman"/>
              </a:rPr>
              <a:t>Trace</a:t>
            </a:r>
            <a:r>
              <a:rPr dirty="0" sz="3600" spc="-40" b="0">
                <a:latin typeface="Times New Roman"/>
                <a:cs typeface="Times New Roman"/>
              </a:rPr>
              <a:t> </a:t>
            </a:r>
            <a:r>
              <a:rPr dirty="0" sz="3600" spc="-5" b="0">
                <a:latin typeface="Times New Roman"/>
                <a:cs typeface="Times New Roman"/>
              </a:rPr>
              <a:t>Execution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858011"/>
            <a:ext cx="569658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marR="827405" indent="-1270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extends</a:t>
            </a:r>
            <a:r>
              <a:rPr dirty="0" sz="2000" spc="-1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 start(Stage primaryStage)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OKHandlerClass handler1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new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btOK.setOnAction(handler1);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2382011"/>
            <a:ext cx="678815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42354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CancelHandlerClass handler2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new CancelHandlerClass();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btCancel.setOnAction(handler2);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primaryStage.show();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//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39700" marR="5080" indent="-127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EventHandler&lt;ActionEvent&gt;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@Override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 handle(ActionEvent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5486400"/>
            <a:ext cx="4343400" cy="381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0640">
              <a:lnSpc>
                <a:spcPts val="2055"/>
              </a:lnSpc>
            </a:pPr>
            <a:r>
              <a:rPr dirty="0" sz="2000" spc="-5">
                <a:latin typeface="Times New Roman"/>
                <a:cs typeface="Times New Roman"/>
              </a:rPr>
              <a:t>System.out.println("OK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button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clicked");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" y="5734811"/>
            <a:ext cx="1473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6039611"/>
            <a:ext cx="1473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1524000" cy="3810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solidFill>
                  <a:srgbClr val="5F5F5F"/>
                </a:solidFill>
                <a:latin typeface="Forte"/>
                <a:cs typeface="Forte"/>
              </a:rPr>
              <a:t>animation</a:t>
            </a:r>
            <a:endParaRPr sz="1800">
              <a:latin typeface="Forte"/>
              <a:cs typeface="Fort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3400" y="984250"/>
            <a:ext cx="8159750" cy="4883150"/>
            <a:chOff x="533400" y="984250"/>
            <a:chExt cx="8159750" cy="4883150"/>
          </a:xfrm>
        </p:grpSpPr>
        <p:sp>
          <p:nvSpPr>
            <p:cNvPr id="10" name="object 10"/>
            <p:cNvSpPr/>
            <p:nvPr/>
          </p:nvSpPr>
          <p:spPr>
            <a:xfrm>
              <a:off x="533400" y="5486400"/>
              <a:ext cx="4343400" cy="381000"/>
            </a:xfrm>
            <a:custGeom>
              <a:avLst/>
              <a:gdLst/>
              <a:ahLst/>
              <a:cxnLst/>
              <a:rect l="l" t="t" r="r" b="b"/>
              <a:pathLst>
                <a:path w="4343400" h="381000">
                  <a:moveTo>
                    <a:pt x="4343400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4343400" y="380999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CBCBCB">
                <a:alpha val="4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3276600"/>
              <a:ext cx="1905000" cy="1047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65309" y="990600"/>
              <a:ext cx="4321810" cy="4434205"/>
            </a:xfrm>
            <a:custGeom>
              <a:avLst/>
              <a:gdLst/>
              <a:ahLst/>
              <a:cxnLst/>
              <a:rect l="l" t="t" r="r" b="b"/>
              <a:pathLst>
                <a:path w="4321809" h="4434205">
                  <a:moveTo>
                    <a:pt x="2854639" y="1371600"/>
                  </a:moveTo>
                  <a:lnTo>
                    <a:pt x="2225989" y="1371600"/>
                  </a:lnTo>
                  <a:lnTo>
                    <a:pt x="0" y="4433627"/>
                  </a:lnTo>
                  <a:lnTo>
                    <a:pt x="2854639" y="1371600"/>
                  </a:lnTo>
                  <a:close/>
                </a:path>
                <a:path w="4321809" h="4434205">
                  <a:moveTo>
                    <a:pt x="4092884" y="0"/>
                  </a:moveTo>
                  <a:lnTo>
                    <a:pt x="2035495" y="0"/>
                  </a:lnTo>
                  <a:lnTo>
                    <a:pt x="1989422" y="4644"/>
                  </a:lnTo>
                  <a:lnTo>
                    <a:pt x="1946511" y="17965"/>
                  </a:lnTo>
                  <a:lnTo>
                    <a:pt x="1907679" y="39042"/>
                  </a:lnTo>
                  <a:lnTo>
                    <a:pt x="1873846" y="66957"/>
                  </a:lnTo>
                  <a:lnTo>
                    <a:pt x="1845931" y="100790"/>
                  </a:lnTo>
                  <a:lnTo>
                    <a:pt x="1824854" y="139621"/>
                  </a:lnTo>
                  <a:lnTo>
                    <a:pt x="1811534" y="182533"/>
                  </a:lnTo>
                  <a:lnTo>
                    <a:pt x="1806889" y="228605"/>
                  </a:lnTo>
                  <a:lnTo>
                    <a:pt x="1806890" y="1143000"/>
                  </a:lnTo>
                  <a:lnTo>
                    <a:pt x="1811534" y="1189066"/>
                  </a:lnTo>
                  <a:lnTo>
                    <a:pt x="1824854" y="1231978"/>
                  </a:lnTo>
                  <a:lnTo>
                    <a:pt x="1845931" y="1270809"/>
                  </a:lnTo>
                  <a:lnTo>
                    <a:pt x="1873846" y="1304642"/>
                  </a:lnTo>
                  <a:lnTo>
                    <a:pt x="1907679" y="1332557"/>
                  </a:lnTo>
                  <a:lnTo>
                    <a:pt x="1946511" y="1353634"/>
                  </a:lnTo>
                  <a:lnTo>
                    <a:pt x="1989422" y="1366955"/>
                  </a:lnTo>
                  <a:lnTo>
                    <a:pt x="2035495" y="1371600"/>
                  </a:lnTo>
                  <a:lnTo>
                    <a:pt x="4092884" y="1371600"/>
                  </a:lnTo>
                  <a:lnTo>
                    <a:pt x="4138956" y="1366955"/>
                  </a:lnTo>
                  <a:lnTo>
                    <a:pt x="4181868" y="1353634"/>
                  </a:lnTo>
                  <a:lnTo>
                    <a:pt x="4220699" y="1332557"/>
                  </a:lnTo>
                  <a:lnTo>
                    <a:pt x="4254532" y="1304642"/>
                  </a:lnTo>
                  <a:lnTo>
                    <a:pt x="4282447" y="1270809"/>
                  </a:lnTo>
                  <a:lnTo>
                    <a:pt x="4303524" y="1231978"/>
                  </a:lnTo>
                  <a:lnTo>
                    <a:pt x="4316845" y="1189066"/>
                  </a:lnTo>
                  <a:lnTo>
                    <a:pt x="4321489" y="1143000"/>
                  </a:lnTo>
                  <a:lnTo>
                    <a:pt x="4321489" y="228605"/>
                  </a:lnTo>
                  <a:lnTo>
                    <a:pt x="4316845" y="182533"/>
                  </a:lnTo>
                  <a:lnTo>
                    <a:pt x="4303524" y="139621"/>
                  </a:lnTo>
                  <a:lnTo>
                    <a:pt x="4282447" y="100790"/>
                  </a:lnTo>
                  <a:lnTo>
                    <a:pt x="4254532" y="66957"/>
                  </a:lnTo>
                  <a:lnTo>
                    <a:pt x="4220699" y="39042"/>
                  </a:lnTo>
                  <a:lnTo>
                    <a:pt x="4181868" y="17965"/>
                  </a:lnTo>
                  <a:lnTo>
                    <a:pt x="4138956" y="4644"/>
                  </a:lnTo>
                  <a:lnTo>
                    <a:pt x="409288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65309" y="990600"/>
              <a:ext cx="4321810" cy="4434205"/>
            </a:xfrm>
            <a:custGeom>
              <a:avLst/>
              <a:gdLst/>
              <a:ahLst/>
              <a:cxnLst/>
              <a:rect l="l" t="t" r="r" b="b"/>
              <a:pathLst>
                <a:path w="4321809" h="4434205">
                  <a:moveTo>
                    <a:pt x="1806890" y="228605"/>
                  </a:moveTo>
                  <a:lnTo>
                    <a:pt x="1811534" y="182533"/>
                  </a:lnTo>
                  <a:lnTo>
                    <a:pt x="1824854" y="139621"/>
                  </a:lnTo>
                  <a:lnTo>
                    <a:pt x="1845932" y="100789"/>
                  </a:lnTo>
                  <a:lnTo>
                    <a:pt x="1873846" y="66956"/>
                  </a:lnTo>
                  <a:lnTo>
                    <a:pt x="1907679" y="39042"/>
                  </a:lnTo>
                  <a:lnTo>
                    <a:pt x="1946511" y="17964"/>
                  </a:lnTo>
                  <a:lnTo>
                    <a:pt x="1989422" y="4644"/>
                  </a:lnTo>
                  <a:lnTo>
                    <a:pt x="2035494" y="0"/>
                  </a:lnTo>
                  <a:lnTo>
                    <a:pt x="2225990" y="0"/>
                  </a:lnTo>
                  <a:lnTo>
                    <a:pt x="2854640" y="0"/>
                  </a:lnTo>
                  <a:lnTo>
                    <a:pt x="4092885" y="0"/>
                  </a:lnTo>
                  <a:lnTo>
                    <a:pt x="4138956" y="4644"/>
                  </a:lnTo>
                  <a:lnTo>
                    <a:pt x="4181868" y="17964"/>
                  </a:lnTo>
                  <a:lnTo>
                    <a:pt x="4220700" y="39042"/>
                  </a:lnTo>
                  <a:lnTo>
                    <a:pt x="4254533" y="66956"/>
                  </a:lnTo>
                  <a:lnTo>
                    <a:pt x="4282447" y="100789"/>
                  </a:lnTo>
                  <a:lnTo>
                    <a:pt x="4303525" y="139621"/>
                  </a:lnTo>
                  <a:lnTo>
                    <a:pt x="4316845" y="182533"/>
                  </a:lnTo>
                  <a:lnTo>
                    <a:pt x="4321490" y="228605"/>
                  </a:lnTo>
                  <a:lnTo>
                    <a:pt x="4321490" y="800099"/>
                  </a:lnTo>
                  <a:lnTo>
                    <a:pt x="4321490" y="1143000"/>
                  </a:lnTo>
                  <a:lnTo>
                    <a:pt x="4316845" y="1189066"/>
                  </a:lnTo>
                  <a:lnTo>
                    <a:pt x="4303525" y="1231978"/>
                  </a:lnTo>
                  <a:lnTo>
                    <a:pt x="4282447" y="1270810"/>
                  </a:lnTo>
                  <a:lnTo>
                    <a:pt x="4254533" y="1304643"/>
                  </a:lnTo>
                  <a:lnTo>
                    <a:pt x="4220700" y="1332557"/>
                  </a:lnTo>
                  <a:lnTo>
                    <a:pt x="4181868" y="1353635"/>
                  </a:lnTo>
                  <a:lnTo>
                    <a:pt x="4138956" y="1366955"/>
                  </a:lnTo>
                  <a:lnTo>
                    <a:pt x="4092885" y="1371600"/>
                  </a:lnTo>
                  <a:lnTo>
                    <a:pt x="2854640" y="1371600"/>
                  </a:lnTo>
                  <a:lnTo>
                    <a:pt x="0" y="4433627"/>
                  </a:lnTo>
                  <a:lnTo>
                    <a:pt x="2225990" y="1371600"/>
                  </a:lnTo>
                  <a:lnTo>
                    <a:pt x="2035494" y="1371600"/>
                  </a:lnTo>
                  <a:lnTo>
                    <a:pt x="1989422" y="1366955"/>
                  </a:lnTo>
                  <a:lnTo>
                    <a:pt x="1946511" y="1353635"/>
                  </a:lnTo>
                  <a:lnTo>
                    <a:pt x="1907679" y="1332557"/>
                  </a:lnTo>
                  <a:lnTo>
                    <a:pt x="1873846" y="1304643"/>
                  </a:lnTo>
                  <a:lnTo>
                    <a:pt x="1845932" y="1270810"/>
                  </a:lnTo>
                  <a:lnTo>
                    <a:pt x="1824854" y="1231978"/>
                  </a:lnTo>
                  <a:lnTo>
                    <a:pt x="1811534" y="1189066"/>
                  </a:lnTo>
                  <a:lnTo>
                    <a:pt x="1806890" y="1142995"/>
                  </a:lnTo>
                  <a:lnTo>
                    <a:pt x="1806890" y="800099"/>
                  </a:lnTo>
                  <a:lnTo>
                    <a:pt x="1806890" y="2286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382448" y="1077467"/>
            <a:ext cx="2094864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JVM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invokes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listener’s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</a:t>
            </a:r>
            <a:endParaRPr sz="2000">
              <a:latin typeface="Times New Roman"/>
              <a:cs typeface="Times New Roman"/>
            </a:endParaRPr>
          </a:p>
          <a:p>
            <a:pPr marL="66675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method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00600" y="5257800"/>
            <a:ext cx="3749675" cy="884555"/>
            <a:chOff x="4800600" y="5257800"/>
            <a:chExt cx="3749675" cy="88455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5257800"/>
              <a:ext cx="2378075" cy="8842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0600" y="5594350"/>
              <a:ext cx="1447800" cy="88900"/>
            </a:xfrm>
            <a:custGeom>
              <a:avLst/>
              <a:gdLst/>
              <a:ahLst/>
              <a:cxnLst/>
              <a:rect l="l" t="t" r="r" b="b"/>
              <a:pathLst>
                <a:path w="1447800" h="88900">
                  <a:moveTo>
                    <a:pt x="1381124" y="66675"/>
                  </a:moveTo>
                  <a:lnTo>
                    <a:pt x="1358900" y="88899"/>
                  </a:lnTo>
                  <a:lnTo>
                    <a:pt x="1403349" y="66675"/>
                  </a:lnTo>
                  <a:lnTo>
                    <a:pt x="1381124" y="66675"/>
                  </a:lnTo>
                  <a:close/>
                </a:path>
                <a:path w="1447800" h="88900">
                  <a:moveTo>
                    <a:pt x="1403350" y="44450"/>
                  </a:moveTo>
                  <a:lnTo>
                    <a:pt x="1381124" y="66675"/>
                  </a:lnTo>
                  <a:lnTo>
                    <a:pt x="1403349" y="66675"/>
                  </a:lnTo>
                  <a:lnTo>
                    <a:pt x="1403350" y="44450"/>
                  </a:lnTo>
                  <a:close/>
                </a:path>
                <a:path w="1447800" h="88900">
                  <a:moveTo>
                    <a:pt x="0" y="22224"/>
                  </a:moveTo>
                  <a:lnTo>
                    <a:pt x="0" y="66674"/>
                  </a:lnTo>
                  <a:lnTo>
                    <a:pt x="1381125" y="66674"/>
                  </a:lnTo>
                  <a:lnTo>
                    <a:pt x="1403350" y="44450"/>
                  </a:lnTo>
                  <a:lnTo>
                    <a:pt x="1381125" y="22225"/>
                  </a:lnTo>
                  <a:lnTo>
                    <a:pt x="0" y="22224"/>
                  </a:lnTo>
                  <a:close/>
                </a:path>
                <a:path w="1447800" h="88900">
                  <a:moveTo>
                    <a:pt x="1358900" y="0"/>
                  </a:moveTo>
                  <a:lnTo>
                    <a:pt x="1381125" y="22225"/>
                  </a:lnTo>
                  <a:lnTo>
                    <a:pt x="1403350" y="22225"/>
                  </a:lnTo>
                  <a:lnTo>
                    <a:pt x="1403350" y="66675"/>
                  </a:lnTo>
                  <a:lnTo>
                    <a:pt x="1447800" y="44450"/>
                  </a:lnTo>
                  <a:lnTo>
                    <a:pt x="1358900" y="0"/>
                  </a:lnTo>
                  <a:close/>
                </a:path>
                <a:path w="1447800" h="88900">
                  <a:moveTo>
                    <a:pt x="1381125" y="22225"/>
                  </a:moveTo>
                  <a:lnTo>
                    <a:pt x="1403350" y="44450"/>
                  </a:lnTo>
                  <a:lnTo>
                    <a:pt x="1403350" y="22225"/>
                  </a:lnTo>
                  <a:lnTo>
                    <a:pt x="1381125" y="22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110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86" y="339851"/>
            <a:ext cx="15462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375" y="1392428"/>
            <a:ext cx="7858759" cy="505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666"/>
              <a:buFont typeface="Wingdings"/>
              <a:buChar char=""/>
              <a:tabLst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An </a:t>
            </a:r>
            <a:r>
              <a:rPr dirty="0" sz="3000" i="1">
                <a:latin typeface="Times New Roman"/>
                <a:cs typeface="Times New Roman"/>
              </a:rPr>
              <a:t>event </a:t>
            </a:r>
            <a:r>
              <a:rPr dirty="0" sz="3000">
                <a:latin typeface="Times New Roman"/>
                <a:cs typeface="Times New Roman"/>
              </a:rPr>
              <a:t>can be defined as a type of signal to the </a:t>
            </a:r>
            <a:r>
              <a:rPr dirty="0" sz="3000" spc="-7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program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that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something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has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happened.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"/>
            </a:pPr>
            <a:endParaRPr sz="3100">
              <a:latin typeface="Times New Roman"/>
              <a:cs typeface="Times New Roman"/>
            </a:endParaRPr>
          </a:p>
          <a:p>
            <a:pPr marL="355600" marR="341630" indent="-342900">
              <a:lnSpc>
                <a:spcPct val="100000"/>
              </a:lnSpc>
              <a:buSzPct val="76666"/>
              <a:buFont typeface="Wingdings"/>
              <a:buChar char=""/>
              <a:tabLst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The event is generated by external user actions </a:t>
            </a:r>
            <a:r>
              <a:rPr dirty="0" sz="3000" spc="-7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such as </a:t>
            </a:r>
            <a:r>
              <a:rPr dirty="0" sz="3000" spc="-5">
                <a:latin typeface="Times New Roman"/>
                <a:cs typeface="Times New Roman"/>
              </a:rPr>
              <a:t>mouse </a:t>
            </a:r>
            <a:r>
              <a:rPr dirty="0" sz="3000">
                <a:latin typeface="Times New Roman"/>
                <a:cs typeface="Times New Roman"/>
              </a:rPr>
              <a:t>movements, </a:t>
            </a:r>
            <a:r>
              <a:rPr dirty="0" sz="3000" spc="-5">
                <a:latin typeface="Times New Roman"/>
                <a:cs typeface="Times New Roman"/>
              </a:rPr>
              <a:t>mouse </a:t>
            </a:r>
            <a:r>
              <a:rPr dirty="0" sz="3000">
                <a:latin typeface="Times New Roman"/>
                <a:cs typeface="Times New Roman"/>
              </a:rPr>
              <a:t>clicks, or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keystrokes.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"/>
            </a:pPr>
            <a:endParaRPr sz="3100">
              <a:latin typeface="Times New Roman"/>
              <a:cs typeface="Times New Roman"/>
            </a:endParaRPr>
          </a:p>
          <a:p>
            <a:pPr marL="355600" marR="73025" indent="-342900">
              <a:lnSpc>
                <a:spcPct val="100000"/>
              </a:lnSpc>
              <a:buSzPct val="76666"/>
              <a:buFont typeface="Wingdings"/>
              <a:buChar char=""/>
              <a:tabLst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When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you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run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Java</a:t>
            </a:r>
            <a:r>
              <a:rPr dirty="0" sz="3000" spc="-5">
                <a:latin typeface="Times New Roman"/>
                <a:cs typeface="Times New Roman"/>
              </a:rPr>
              <a:t> GUI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program,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the program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interacts </a:t>
            </a:r>
            <a:r>
              <a:rPr dirty="0" sz="3000" spc="-5">
                <a:latin typeface="Times New Roman"/>
                <a:cs typeface="Times New Roman"/>
              </a:rPr>
              <a:t>with </a:t>
            </a:r>
            <a:r>
              <a:rPr dirty="0" sz="3000">
                <a:latin typeface="Times New Roman"/>
                <a:cs typeface="Times New Roman"/>
              </a:rPr>
              <a:t>the user and the events drive its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execution. This is called </a:t>
            </a:r>
            <a:r>
              <a:rPr dirty="0" sz="3000" i="1">
                <a:latin typeface="Times New Roman"/>
                <a:cs typeface="Times New Roman"/>
              </a:rPr>
              <a:t>event-driven </a:t>
            </a:r>
            <a:r>
              <a:rPr dirty="0" sz="3000" spc="5" i="1">
                <a:latin typeface="Times New Roman"/>
                <a:cs typeface="Times New Roman"/>
              </a:rPr>
              <a:t> </a:t>
            </a:r>
            <a:r>
              <a:rPr dirty="0" sz="3000" spc="-15" i="1">
                <a:latin typeface="Times New Roman"/>
                <a:cs typeface="Times New Roman"/>
              </a:rPr>
              <a:t>programming.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9581" y="339851"/>
            <a:ext cx="31451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Event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72" y="1751120"/>
            <a:ext cx="8548959" cy="30319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37" y="44195"/>
            <a:ext cx="7070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5120" algn="l"/>
                <a:tab pos="4528185" algn="l"/>
                <a:tab pos="5474970" algn="l"/>
              </a:tabLst>
            </a:pPr>
            <a:r>
              <a:rPr dirty="0" b="0">
                <a:latin typeface="Times New Roman"/>
                <a:cs typeface="Times New Roman"/>
              </a:rPr>
              <a:t>P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s,	</a:t>
            </a:r>
            <a:r>
              <a:rPr dirty="0" spc="-5" b="0">
                <a:latin typeface="Times New Roman"/>
                <a:cs typeface="Times New Roman"/>
              </a:rPr>
              <a:t>U</a:t>
            </a:r>
            <a:r>
              <a:rPr dirty="0" b="0">
                <a:latin typeface="Times New Roman"/>
                <a:cs typeface="Times New Roman"/>
              </a:rPr>
              <a:t>I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Cont</a:t>
            </a:r>
            <a:r>
              <a:rPr dirty="0" spc="-5" b="0">
                <a:latin typeface="Times New Roman"/>
                <a:cs typeface="Times New Roman"/>
              </a:rPr>
              <a:t>r</a:t>
            </a:r>
            <a:r>
              <a:rPr dirty="0" b="0">
                <a:latin typeface="Times New Roman"/>
                <a:cs typeface="Times New Roman"/>
              </a:rPr>
              <a:t>ols,	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Sh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p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797" y="1048324"/>
            <a:ext cx="8397223" cy="4662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83187" y="58674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64184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ButtonInPane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3486" y="339851"/>
            <a:ext cx="4137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Event</a:t>
            </a:r>
            <a:r>
              <a:rPr dirty="0" spc="-4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375" y="1391412"/>
            <a:ext cx="8317865" cy="41224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55600" marR="5080" indent="-342900">
              <a:lnSpc>
                <a:spcPts val="3820"/>
              </a:lnSpc>
              <a:spcBef>
                <a:spcPts val="24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>
                <a:latin typeface="Times New Roman"/>
                <a:cs typeface="Times New Roman"/>
              </a:rPr>
              <a:t>An event </a:t>
            </a:r>
            <a:r>
              <a:rPr dirty="0" sz="3200" spc="-5">
                <a:latin typeface="Times New Roman"/>
                <a:cs typeface="Times New Roman"/>
              </a:rPr>
              <a:t>object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contains</a:t>
            </a:r>
            <a:r>
              <a:rPr dirty="0" sz="3200" spc="1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whatever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properties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are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pertinent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event.</a:t>
            </a:r>
            <a:endParaRPr sz="3200">
              <a:latin typeface="Times New Roman"/>
              <a:cs typeface="Times New Roman"/>
            </a:endParaRPr>
          </a:p>
          <a:p>
            <a:pPr marL="355600" marR="384175" indent="-342900">
              <a:lnSpc>
                <a:spcPct val="99100"/>
              </a:lnSpc>
              <a:spcBef>
                <a:spcPts val="65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110">
                <a:latin typeface="Times New Roman"/>
                <a:cs typeface="Times New Roman"/>
              </a:rPr>
              <a:t>You</a:t>
            </a:r>
            <a:r>
              <a:rPr dirty="0" sz="3200">
                <a:latin typeface="Times New Roman"/>
                <a:cs typeface="Times New Roman"/>
              </a:rPr>
              <a:t> can </a:t>
            </a:r>
            <a:r>
              <a:rPr dirty="0" sz="3200" spc="-5">
                <a:latin typeface="Times New Roman"/>
                <a:cs typeface="Times New Roman"/>
              </a:rPr>
              <a:t>identify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source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object </a:t>
            </a:r>
            <a:r>
              <a:rPr dirty="0" sz="3200">
                <a:latin typeface="Times New Roman"/>
                <a:cs typeface="Times New Roman"/>
              </a:rPr>
              <a:t>of</a:t>
            </a:r>
            <a:r>
              <a:rPr dirty="0" sz="3200" spc="-5">
                <a:latin typeface="Times New Roman"/>
                <a:cs typeface="Times New Roman"/>
              </a:rPr>
              <a:t> the</a:t>
            </a:r>
            <a:r>
              <a:rPr dirty="0" sz="3200">
                <a:latin typeface="Times New Roman"/>
                <a:cs typeface="Times New Roman"/>
              </a:rPr>
              <a:t> event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using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getSource()</a:t>
            </a:r>
            <a:r>
              <a:rPr dirty="0" sz="3200" spc="80" b="1">
                <a:latin typeface="Calibri"/>
                <a:cs typeface="Calibri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instance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method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 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EventObject</a:t>
            </a:r>
            <a:r>
              <a:rPr dirty="0" sz="3200" spc="70" b="1">
                <a:latin typeface="Calibri"/>
                <a:cs typeface="Calibri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class.</a:t>
            </a:r>
            <a:endParaRPr sz="3200">
              <a:latin typeface="Times New Roman"/>
              <a:cs typeface="Times New Roman"/>
            </a:endParaRPr>
          </a:p>
          <a:p>
            <a:pPr algn="just" marL="355600" marR="99695" indent="-342900">
              <a:lnSpc>
                <a:spcPct val="100299"/>
              </a:lnSpc>
              <a:spcBef>
                <a:spcPts val="850"/>
              </a:spcBef>
              <a:buSzPct val="75000"/>
              <a:buFont typeface="Wingdings"/>
              <a:buChar char="■"/>
              <a:tabLst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The subclasses </a:t>
            </a:r>
            <a:r>
              <a:rPr dirty="0" sz="3200">
                <a:latin typeface="Times New Roman"/>
                <a:cs typeface="Times New Roman"/>
              </a:rPr>
              <a:t>of </a:t>
            </a:r>
            <a:r>
              <a:rPr dirty="0" sz="3200" spc="-20" b="1">
                <a:latin typeface="Calibri"/>
                <a:cs typeface="Calibri"/>
              </a:rPr>
              <a:t>EventObject </a:t>
            </a:r>
            <a:r>
              <a:rPr dirty="0" sz="3200">
                <a:latin typeface="Times New Roman"/>
                <a:cs typeface="Times New Roman"/>
              </a:rPr>
              <a:t>deal </a:t>
            </a:r>
            <a:r>
              <a:rPr dirty="0" sz="3200" spc="-5">
                <a:latin typeface="Times New Roman"/>
                <a:cs typeface="Times New Roman"/>
              </a:rPr>
              <a:t>with </a:t>
            </a:r>
            <a:r>
              <a:rPr dirty="0" sz="3200" spc="-155">
                <a:latin typeface="Times New Roman"/>
                <a:cs typeface="Times New Roman"/>
              </a:rPr>
              <a:t>special </a:t>
            </a:r>
            <a:r>
              <a:rPr dirty="0" sz="3200" spc="-15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types </a:t>
            </a:r>
            <a:r>
              <a:rPr dirty="0" sz="3200">
                <a:latin typeface="Times New Roman"/>
                <a:cs typeface="Times New Roman"/>
              </a:rPr>
              <a:t>of </a:t>
            </a:r>
            <a:r>
              <a:rPr dirty="0" sz="3200" spc="-5">
                <a:latin typeface="Times New Roman"/>
                <a:cs typeface="Times New Roman"/>
              </a:rPr>
              <a:t>events, </a:t>
            </a:r>
            <a:r>
              <a:rPr dirty="0" sz="3200">
                <a:latin typeface="Times New Roman"/>
                <a:cs typeface="Times New Roman"/>
              </a:rPr>
              <a:t>such as </a:t>
            </a:r>
            <a:r>
              <a:rPr dirty="0" sz="3200" spc="-5">
                <a:latin typeface="Times New Roman"/>
                <a:cs typeface="Times New Roman"/>
              </a:rPr>
              <a:t>button actions, window 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events,</a:t>
            </a:r>
            <a:r>
              <a:rPr dirty="0" sz="3200">
                <a:latin typeface="Times New Roman"/>
                <a:cs typeface="Times New Roman"/>
              </a:rPr>
              <a:t> mouse </a:t>
            </a:r>
            <a:r>
              <a:rPr dirty="0" sz="3200" spc="-5">
                <a:latin typeface="Times New Roman"/>
                <a:cs typeface="Times New Roman"/>
              </a:rPr>
              <a:t>movements,</a:t>
            </a:r>
            <a:r>
              <a:rPr dirty="0" sz="3200">
                <a:latin typeface="Times New Roman"/>
                <a:cs typeface="Times New Roman"/>
              </a:rPr>
              <a:t> and </a:t>
            </a:r>
            <a:r>
              <a:rPr dirty="0" sz="3200" spc="-5">
                <a:latin typeface="Times New Roman"/>
                <a:cs typeface="Times New Roman"/>
              </a:rPr>
              <a:t>keystrokes.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686" y="489203"/>
            <a:ext cx="80606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4064" algn="l"/>
                <a:tab pos="6031865" algn="l"/>
              </a:tabLst>
            </a:pPr>
            <a:r>
              <a:rPr dirty="0" b="0">
                <a:latin typeface="Times New Roman"/>
                <a:cs typeface="Times New Roman"/>
              </a:rPr>
              <a:t>S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l</a:t>
            </a:r>
            <a:r>
              <a:rPr dirty="0" spc="-5" b="0">
                <a:latin typeface="Times New Roman"/>
                <a:cs typeface="Times New Roman"/>
              </a:rPr>
              <a:t>ec</a:t>
            </a:r>
            <a:r>
              <a:rPr dirty="0" b="0">
                <a:latin typeface="Times New Roman"/>
                <a:cs typeface="Times New Roman"/>
              </a:rPr>
              <a:t>t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d	</a:t>
            </a:r>
            <a:r>
              <a:rPr dirty="0" spc="-5" b="0">
                <a:latin typeface="Times New Roman"/>
                <a:cs typeface="Times New Roman"/>
              </a:rPr>
              <a:t>U</a:t>
            </a:r>
            <a:r>
              <a:rPr dirty="0" b="0">
                <a:latin typeface="Times New Roman"/>
                <a:cs typeface="Times New Roman"/>
              </a:rPr>
              <a:t>s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r</a:t>
            </a:r>
            <a:r>
              <a:rPr dirty="0" spc="-25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Ac</a:t>
            </a:r>
            <a:r>
              <a:rPr dirty="0" b="0">
                <a:latin typeface="Times New Roman"/>
                <a:cs typeface="Times New Roman"/>
              </a:rPr>
              <a:t>tions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</a:t>
            </a:r>
            <a:r>
              <a:rPr dirty="0" spc="-5" b="0">
                <a:latin typeface="Times New Roman"/>
                <a:cs typeface="Times New Roman"/>
              </a:rPr>
              <a:t>Ha</a:t>
            </a:r>
            <a:r>
              <a:rPr dirty="0" b="0">
                <a:latin typeface="Times New Roman"/>
                <a:cs typeface="Times New Roman"/>
              </a:rPr>
              <a:t>ndl</a:t>
            </a:r>
            <a:r>
              <a:rPr dirty="0" spc="-5" b="0">
                <a:latin typeface="Times New Roman"/>
                <a:cs typeface="Times New Roman"/>
              </a:rPr>
              <a:t>er</a:t>
            </a:r>
            <a:r>
              <a:rPr dirty="0" b="0">
                <a:latin typeface="Times New Roman"/>
                <a:cs typeface="Times New Roman"/>
              </a:rPr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8" y="1682033"/>
            <a:ext cx="9104561" cy="432665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114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9806" y="165099"/>
            <a:ext cx="46240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The</a:t>
            </a:r>
            <a:r>
              <a:rPr dirty="0" sz="4000" spc="-4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Delegation</a:t>
            </a:r>
            <a:r>
              <a:rPr dirty="0" sz="4000" spc="-3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Model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" y="2414395"/>
            <a:ext cx="8913796" cy="38797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340" y="859027"/>
            <a:ext cx="8425815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imes New Roman"/>
                <a:cs typeface="Times New Roman"/>
              </a:rPr>
              <a:t>Java uses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 b="1">
                <a:latin typeface="Times New Roman"/>
                <a:cs typeface="Times New Roman"/>
              </a:rPr>
              <a:t>delegation</a:t>
            </a:r>
            <a:r>
              <a:rPr dirty="0" sz="2400" spc="-5">
                <a:latin typeface="Times New Roman"/>
                <a:cs typeface="Times New Roman"/>
              </a:rPr>
              <a:t>-based model </a:t>
            </a:r>
            <a:r>
              <a:rPr dirty="0" sz="2400">
                <a:latin typeface="Times New Roman"/>
                <a:cs typeface="Times New Roman"/>
              </a:rPr>
              <a:t>for </a:t>
            </a:r>
            <a:r>
              <a:rPr dirty="0" sz="2400" spc="-5">
                <a:latin typeface="Times New Roman"/>
                <a:cs typeface="Times New Roman"/>
              </a:rPr>
              <a:t>event handling: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source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 </a:t>
            </a:r>
            <a:r>
              <a:rPr dirty="0" sz="2400" spc="-15" b="1">
                <a:latin typeface="Times New Roman"/>
                <a:cs typeface="Times New Roman"/>
              </a:rPr>
              <a:t>fires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event,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interested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event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handles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it.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latter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 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called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event handler</a:t>
            </a:r>
            <a:r>
              <a:rPr dirty="0" sz="2400" spc="5" b="1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event </a:t>
            </a:r>
            <a:r>
              <a:rPr dirty="0" sz="2400" spc="-5" b="1" i="1">
                <a:latin typeface="Times New Roman"/>
                <a:cs typeface="Times New Roman"/>
              </a:rPr>
              <a:t>listener</a:t>
            </a:r>
            <a:r>
              <a:rPr dirty="0" sz="2400" spc="-5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115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89793" y="339851"/>
            <a:ext cx="736473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11245" algn="l"/>
              </a:tabLst>
            </a:pPr>
            <a:r>
              <a:rPr dirty="0" sz="4400" spc="-5">
                <a:latin typeface="Times New Roman"/>
                <a:cs typeface="Times New Roman"/>
              </a:rPr>
              <a:t>The</a:t>
            </a:r>
            <a:r>
              <a:rPr dirty="0" sz="4400" spc="10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Delegation	Model:</a:t>
            </a:r>
            <a:r>
              <a:rPr dirty="0" sz="4400" spc="-45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Example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465324"/>
            <a:ext cx="8423910" cy="1692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ct val="151200"/>
              </a:lnSpc>
              <a:spcBef>
                <a:spcPts val="160"/>
              </a:spcBef>
            </a:pPr>
            <a:r>
              <a:rPr dirty="0" sz="2400" spc="-5" b="1">
                <a:latin typeface="Courier New"/>
                <a:cs typeface="Courier New"/>
              </a:rPr>
              <a:t>Button</a:t>
            </a:r>
            <a:r>
              <a:rPr dirty="0" sz="2400" spc="38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btOK</a:t>
            </a:r>
            <a:r>
              <a:rPr dirty="0" sz="2400" spc="380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=</a:t>
            </a:r>
            <a:r>
              <a:rPr dirty="0" sz="2400" spc="38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new</a:t>
            </a:r>
            <a:r>
              <a:rPr dirty="0" sz="2400" spc="38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Button("OK"); </a:t>
            </a:r>
            <a:r>
              <a:rPr dirty="0" sz="240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OKHandlerClass</a:t>
            </a:r>
            <a:r>
              <a:rPr dirty="0" sz="2400" spc="-3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handler</a:t>
            </a:r>
            <a:r>
              <a:rPr dirty="0" sz="2400" spc="-30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=</a:t>
            </a:r>
            <a:r>
              <a:rPr dirty="0" sz="2400" spc="-3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new</a:t>
            </a:r>
            <a:r>
              <a:rPr dirty="0" sz="2400" spc="-2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OKHandlerClass(); </a:t>
            </a:r>
            <a:r>
              <a:rPr dirty="0" sz="2400" spc="-142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btOK.setOnAction(handler);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3712" y="79755"/>
            <a:ext cx="56159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885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Example: </a:t>
            </a:r>
            <a:r>
              <a:rPr dirty="0" sz="4000" b="0">
                <a:latin typeface="Times New Roman"/>
                <a:cs typeface="Times New Roman"/>
              </a:rPr>
              <a:t>First </a:t>
            </a:r>
            <a:r>
              <a:rPr dirty="0" sz="4000" spc="-65" b="0">
                <a:latin typeface="Times New Roman"/>
                <a:cs typeface="Times New Roman"/>
              </a:rPr>
              <a:t>Version </a:t>
            </a:r>
            <a:r>
              <a:rPr dirty="0" sz="4000" b="0">
                <a:latin typeface="Times New Roman"/>
                <a:cs typeface="Times New Roman"/>
              </a:rPr>
              <a:t>for </a:t>
            </a:r>
            <a:r>
              <a:rPr dirty="0" sz="4000" spc="-98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ControlCircle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(no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listeners)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20012"/>
            <a:ext cx="7895590" cy="99821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dirty="0" sz="3200">
                <a:latin typeface="Times New Roman"/>
                <a:cs typeface="Times New Roman"/>
              </a:rPr>
              <a:t>Now </a:t>
            </a:r>
            <a:r>
              <a:rPr dirty="0" sz="3200" spc="-5">
                <a:latin typeface="Times New Roman"/>
                <a:cs typeface="Times New Roman"/>
              </a:rPr>
              <a:t>let </a:t>
            </a:r>
            <a:r>
              <a:rPr dirty="0" sz="3200">
                <a:latin typeface="Times New Roman"/>
                <a:cs typeface="Times New Roman"/>
              </a:rPr>
              <a:t>us consider </a:t>
            </a:r>
            <a:r>
              <a:rPr dirty="0" sz="3200" spc="-5">
                <a:latin typeface="Times New Roman"/>
                <a:cs typeface="Times New Roman"/>
              </a:rPr>
              <a:t>to write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program that </a:t>
            </a:r>
            <a:r>
              <a:rPr dirty="0" sz="3200">
                <a:latin typeface="Times New Roman"/>
                <a:cs typeface="Times New Roman"/>
              </a:rPr>
              <a:t>uses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two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buttons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control 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size</a:t>
            </a:r>
            <a:r>
              <a:rPr dirty="0" sz="3200">
                <a:latin typeface="Times New Roman"/>
                <a:cs typeface="Times New Roman"/>
              </a:rPr>
              <a:t> of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circle.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2819400"/>
            <a:ext cx="3248025" cy="1924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0200" y="5791200"/>
            <a:ext cx="41148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latin typeface="Times New Roman"/>
                <a:cs typeface="Times New Roman"/>
              </a:rPr>
              <a:t>ControlCircleWithoutEventHandling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117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46" y="201675"/>
            <a:ext cx="823087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2268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Example: Second </a:t>
            </a:r>
            <a:r>
              <a:rPr dirty="0" sz="4000" spc="-65" b="0">
                <a:latin typeface="Times New Roman"/>
                <a:cs typeface="Times New Roman"/>
              </a:rPr>
              <a:t>Version </a:t>
            </a:r>
            <a:r>
              <a:rPr dirty="0" sz="4000" b="0">
                <a:latin typeface="Times New Roman"/>
                <a:cs typeface="Times New Roman"/>
              </a:rPr>
              <a:t>for </a:t>
            </a:r>
            <a:r>
              <a:rPr dirty="0" sz="4000" spc="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ControlCircle </a:t>
            </a:r>
            <a:r>
              <a:rPr dirty="0" sz="4000" b="0">
                <a:latin typeface="Times New Roman"/>
                <a:cs typeface="Times New Roman"/>
              </a:rPr>
              <a:t>(with</a:t>
            </a:r>
            <a:r>
              <a:rPr dirty="0" sz="4000" spc="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listener</a:t>
            </a:r>
            <a:r>
              <a:rPr dirty="0" sz="4000" spc="1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for</a:t>
            </a:r>
            <a:r>
              <a:rPr dirty="0" sz="4000" spc="10" b="0">
                <a:latin typeface="Times New Roman"/>
                <a:cs typeface="Times New Roman"/>
              </a:rPr>
              <a:t> </a:t>
            </a:r>
            <a:r>
              <a:rPr dirty="0" sz="4000" spc="-15" b="0">
                <a:latin typeface="Times New Roman"/>
                <a:cs typeface="Times New Roman"/>
              </a:rPr>
              <a:t>Enlarge)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772412"/>
            <a:ext cx="7895590" cy="99821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dirty="0" sz="3200">
                <a:latin typeface="Times New Roman"/>
                <a:cs typeface="Times New Roman"/>
              </a:rPr>
              <a:t>Now </a:t>
            </a:r>
            <a:r>
              <a:rPr dirty="0" sz="3200" spc="-5">
                <a:latin typeface="Times New Roman"/>
                <a:cs typeface="Times New Roman"/>
              </a:rPr>
              <a:t>let </a:t>
            </a:r>
            <a:r>
              <a:rPr dirty="0" sz="3200">
                <a:latin typeface="Times New Roman"/>
                <a:cs typeface="Times New Roman"/>
              </a:rPr>
              <a:t>us consider </a:t>
            </a:r>
            <a:r>
              <a:rPr dirty="0" sz="3200" spc="-5">
                <a:latin typeface="Times New Roman"/>
                <a:cs typeface="Times New Roman"/>
              </a:rPr>
              <a:t>to write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program that </a:t>
            </a:r>
            <a:r>
              <a:rPr dirty="0" sz="3200">
                <a:latin typeface="Times New Roman"/>
                <a:cs typeface="Times New Roman"/>
              </a:rPr>
              <a:t>uses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two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buttons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control 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size</a:t>
            </a:r>
            <a:r>
              <a:rPr dirty="0" sz="3200">
                <a:latin typeface="Times New Roman"/>
                <a:cs typeface="Times New Roman"/>
              </a:rPr>
              <a:t> of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circle.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200400"/>
            <a:ext cx="2076450" cy="1704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3200400"/>
            <a:ext cx="2076450" cy="17049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6100" y="56388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6482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ControlCircle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118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119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068" y="339851"/>
            <a:ext cx="47421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2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Listeners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975" y="1392428"/>
            <a:ext cx="7823200" cy="495427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355600" marR="309880" indent="-342900">
              <a:lnSpc>
                <a:spcPts val="4300"/>
              </a:lnSpc>
              <a:spcBef>
                <a:spcPts val="2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600">
                <a:latin typeface="Times New Roman"/>
                <a:cs typeface="Times New Roman"/>
              </a:rPr>
              <a:t>A</a:t>
            </a:r>
            <a:r>
              <a:rPr dirty="0" sz="3600" spc="-2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listener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class is designed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specifically </a:t>
            </a:r>
            <a:r>
              <a:rPr dirty="0" sz="3600" spc="-88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to create</a:t>
            </a:r>
            <a:r>
              <a:rPr dirty="0" sz="3600">
                <a:latin typeface="Times New Roman"/>
                <a:cs typeface="Times New Roman"/>
              </a:rPr>
              <a:t> a</a:t>
            </a:r>
            <a:r>
              <a:rPr dirty="0" sz="3600" spc="-5">
                <a:latin typeface="Times New Roman"/>
                <a:cs typeface="Times New Roman"/>
              </a:rPr>
              <a:t> listener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object </a:t>
            </a:r>
            <a:r>
              <a:rPr dirty="0" sz="3600">
                <a:latin typeface="Times New Roman"/>
                <a:cs typeface="Times New Roman"/>
              </a:rPr>
              <a:t>for</a:t>
            </a:r>
            <a:r>
              <a:rPr dirty="0" sz="3600" spc="-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a GUI </a:t>
            </a:r>
            <a:r>
              <a:rPr dirty="0" sz="3600" spc="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component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(e.g., a </a:t>
            </a:r>
            <a:r>
              <a:rPr dirty="0" sz="3600" spc="-5">
                <a:latin typeface="Times New Roman"/>
                <a:cs typeface="Times New Roman"/>
              </a:rPr>
              <a:t>button).</a:t>
            </a:r>
            <a:endParaRPr sz="3600">
              <a:latin typeface="Times New Roman"/>
              <a:cs typeface="Times New Roman"/>
            </a:endParaRPr>
          </a:p>
          <a:p>
            <a:pPr marL="355600" marR="2176780" indent="-342900">
              <a:lnSpc>
                <a:spcPts val="4300"/>
              </a:lnSpc>
              <a:spcBef>
                <a:spcPts val="219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600">
                <a:latin typeface="Times New Roman"/>
                <a:cs typeface="Times New Roman"/>
              </a:rPr>
              <a:t>It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will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not</a:t>
            </a:r>
            <a:r>
              <a:rPr dirty="0" sz="3600" spc="-1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be</a:t>
            </a:r>
            <a:r>
              <a:rPr dirty="0" sz="3600" spc="-5">
                <a:latin typeface="Times New Roman"/>
                <a:cs typeface="Times New Roman"/>
              </a:rPr>
              <a:t> shared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by</a:t>
            </a:r>
            <a:r>
              <a:rPr dirty="0" sz="3600" spc="-5">
                <a:latin typeface="Times New Roman"/>
                <a:cs typeface="Times New Roman"/>
              </a:rPr>
              <a:t> other </a:t>
            </a:r>
            <a:r>
              <a:rPr dirty="0" sz="3600" spc="-88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applications.</a:t>
            </a:r>
            <a:endParaRPr sz="3600">
              <a:latin typeface="Times New Roman"/>
              <a:cs typeface="Times New Roman"/>
            </a:endParaRPr>
          </a:p>
          <a:p>
            <a:pPr algn="just" marL="355600" marR="5080" indent="-342900">
              <a:lnSpc>
                <a:spcPts val="4300"/>
              </a:lnSpc>
              <a:spcBef>
                <a:spcPts val="2150"/>
              </a:spcBef>
              <a:buSzPct val="75000"/>
              <a:buFont typeface="Wingdings"/>
              <a:buChar char="■"/>
              <a:tabLst>
                <a:tab pos="355600" algn="l"/>
              </a:tabLst>
            </a:pPr>
            <a:r>
              <a:rPr dirty="0" sz="3600" spc="-5">
                <a:latin typeface="Times New Roman"/>
                <a:cs typeface="Times New Roman"/>
              </a:rPr>
              <a:t>So, it is appropriate to define the </a:t>
            </a:r>
            <a:r>
              <a:rPr dirty="0" sz="3600" spc="-140">
                <a:latin typeface="Times New Roman"/>
                <a:cs typeface="Times New Roman"/>
              </a:rPr>
              <a:t>listener </a:t>
            </a:r>
            <a:r>
              <a:rPr dirty="0" sz="3600" spc="-13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class </a:t>
            </a:r>
            <a:r>
              <a:rPr dirty="0" sz="3600" spc="-5" b="1">
                <a:latin typeface="Times New Roman"/>
                <a:cs typeface="Times New Roman"/>
              </a:rPr>
              <a:t>inside the </a:t>
            </a:r>
            <a:r>
              <a:rPr dirty="0" sz="3600" b="1">
                <a:latin typeface="Times New Roman"/>
                <a:cs typeface="Times New Roman"/>
              </a:rPr>
              <a:t>frame </a:t>
            </a:r>
            <a:r>
              <a:rPr dirty="0" sz="3600" spc="-5" b="1">
                <a:latin typeface="Times New Roman"/>
                <a:cs typeface="Times New Roman"/>
              </a:rPr>
              <a:t>class </a:t>
            </a:r>
            <a:r>
              <a:rPr dirty="0" sz="3600" b="1">
                <a:latin typeface="Times New Roman"/>
                <a:cs typeface="Times New Roman"/>
              </a:rPr>
              <a:t>as an </a:t>
            </a:r>
            <a:r>
              <a:rPr dirty="0" sz="3600" spc="-5" b="1">
                <a:latin typeface="Times New Roman"/>
                <a:cs typeface="Times New Roman"/>
              </a:rPr>
              <a:t>inner </a:t>
            </a:r>
            <a:r>
              <a:rPr dirty="0" sz="3600" spc="-885" b="1">
                <a:latin typeface="Times New Roman"/>
                <a:cs typeface="Times New Roman"/>
              </a:rPr>
              <a:t> </a:t>
            </a:r>
            <a:r>
              <a:rPr dirty="0" sz="3600" spc="-5" b="1">
                <a:latin typeface="Times New Roman"/>
                <a:cs typeface="Times New Roman"/>
              </a:rPr>
              <a:t>class.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339851"/>
            <a:ext cx="3019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393443"/>
            <a:ext cx="7103109" cy="428688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664210" indent="-342900">
              <a:lnSpc>
                <a:spcPct val="100699"/>
              </a:lnSpc>
              <a:spcBef>
                <a:spcPts val="7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Inner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class:</a:t>
            </a:r>
            <a:r>
              <a:rPr dirty="0" sz="2800" spc="-16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6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member</a:t>
            </a:r>
            <a:r>
              <a:rPr dirty="0" sz="2800">
                <a:latin typeface="Times New Roman"/>
                <a:cs typeface="Times New Roman"/>
              </a:rPr>
              <a:t> 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another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class.</a:t>
            </a:r>
            <a:endParaRPr sz="2800">
              <a:latin typeface="Times New Roman"/>
              <a:cs typeface="Times New Roman"/>
            </a:endParaRPr>
          </a:p>
          <a:p>
            <a:pPr marL="355600" marR="82550" indent="-342900">
              <a:lnSpc>
                <a:spcPct val="100699"/>
              </a:lnSpc>
              <a:spcBef>
                <a:spcPts val="163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Advantages: </a:t>
            </a:r>
            <a:r>
              <a:rPr dirty="0" sz="2800">
                <a:latin typeface="Times New Roman"/>
                <a:cs typeface="Times New Roman"/>
              </a:rPr>
              <a:t>In </a:t>
            </a:r>
            <a:r>
              <a:rPr dirty="0" sz="2800" spc="-5">
                <a:latin typeface="Times New Roman"/>
                <a:cs typeface="Times New Roman"/>
              </a:rPr>
              <a:t>some applications, </a:t>
            </a:r>
            <a:r>
              <a:rPr dirty="0" sz="2800">
                <a:latin typeface="Times New Roman"/>
                <a:cs typeface="Times New Roman"/>
              </a:rPr>
              <a:t>you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 spc="-5">
                <a:latin typeface="Times New Roman"/>
                <a:cs typeface="Times New Roman"/>
              </a:rPr>
              <a:t>use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 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to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make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programs simple.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600"/>
              </a:lnSpc>
              <a:spcBef>
                <a:spcPts val="167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An</a:t>
            </a:r>
            <a:r>
              <a:rPr dirty="0" sz="2800" spc="-5">
                <a:latin typeface="Times New Roman"/>
                <a:cs typeface="Times New Roman"/>
              </a:rPr>
              <a:t> 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reference</a:t>
            </a:r>
            <a:r>
              <a:rPr dirty="0" sz="2800" spc="-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methods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defined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outer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which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it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nests, so </a:t>
            </a:r>
            <a:r>
              <a:rPr dirty="0" sz="2800">
                <a:latin typeface="Times New Roman"/>
                <a:cs typeface="Times New Roman"/>
              </a:rPr>
              <a:t>you </a:t>
            </a:r>
            <a:r>
              <a:rPr dirty="0" sz="2800" b="1">
                <a:latin typeface="Times New Roman"/>
                <a:cs typeface="Times New Roman"/>
              </a:rPr>
              <a:t>do not </a:t>
            </a:r>
            <a:r>
              <a:rPr dirty="0" sz="2800" spc="-5" b="1">
                <a:latin typeface="Times New Roman"/>
                <a:cs typeface="Times New Roman"/>
              </a:rPr>
              <a:t>need </a:t>
            </a:r>
            <a:r>
              <a:rPr dirty="0" sz="2800" b="1">
                <a:latin typeface="Times New Roman"/>
                <a:cs typeface="Times New Roman"/>
              </a:rPr>
              <a:t>to pass </a:t>
            </a:r>
            <a:r>
              <a:rPr dirty="0" sz="2800" spc="-5">
                <a:latin typeface="Times New Roman"/>
                <a:cs typeface="Times New Roman"/>
              </a:rPr>
              <a:t>the reference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outer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to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constructor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inner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6431" y="277875"/>
            <a:ext cx="2750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6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18" y="1101515"/>
            <a:ext cx="8686618" cy="5103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121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339851"/>
            <a:ext cx="3019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392428"/>
            <a:ext cx="7169150" cy="4371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Inner classes can make programs </a:t>
            </a:r>
            <a:r>
              <a:rPr dirty="0" sz="3000" spc="-5">
                <a:latin typeface="Times New Roman"/>
                <a:cs typeface="Times New Roman"/>
              </a:rPr>
              <a:t>simple </a:t>
            </a:r>
            <a:r>
              <a:rPr dirty="0" sz="3000">
                <a:latin typeface="Times New Roman"/>
                <a:cs typeface="Times New Roman"/>
              </a:rPr>
              <a:t>and </a:t>
            </a:r>
            <a:r>
              <a:rPr dirty="0" sz="3000" spc="-7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concise.</a:t>
            </a:r>
            <a:endParaRPr sz="300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100000"/>
              </a:lnSpc>
              <a:spcBef>
                <a:spcPts val="1800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An </a:t>
            </a:r>
            <a:r>
              <a:rPr dirty="0" sz="3000">
                <a:latin typeface="Times New Roman"/>
                <a:cs typeface="Times New Roman"/>
              </a:rPr>
              <a:t>inner class </a:t>
            </a:r>
            <a:r>
              <a:rPr dirty="0" sz="3000" spc="-5">
                <a:latin typeface="Times New Roman"/>
                <a:cs typeface="Times New Roman"/>
              </a:rPr>
              <a:t>supports </a:t>
            </a:r>
            <a:r>
              <a:rPr dirty="0" sz="3000">
                <a:latin typeface="Times New Roman"/>
                <a:cs typeface="Times New Roman"/>
              </a:rPr>
              <a:t>the </a:t>
            </a:r>
            <a:r>
              <a:rPr dirty="0" sz="3000" spc="-5">
                <a:latin typeface="Times New Roman"/>
                <a:cs typeface="Times New Roman"/>
              </a:rPr>
              <a:t>work </a:t>
            </a:r>
            <a:r>
              <a:rPr dirty="0" sz="3000">
                <a:latin typeface="Times New Roman"/>
                <a:cs typeface="Times New Roman"/>
              </a:rPr>
              <a:t>of its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containing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outer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class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and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is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compiled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into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class named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OuterClassName</a:t>
            </a:r>
            <a:r>
              <a:rPr dirty="0" sz="3000" spc="-5">
                <a:latin typeface="Times New Roman"/>
                <a:cs typeface="Times New Roman"/>
              </a:rPr>
              <a:t>$</a:t>
            </a:r>
            <a:r>
              <a:rPr dirty="0" sz="3000" spc="-5" i="1">
                <a:latin typeface="Times New Roman"/>
                <a:cs typeface="Times New Roman"/>
              </a:rPr>
              <a:t>InnerClassName</a:t>
            </a:r>
            <a:r>
              <a:rPr dirty="0" sz="3000" spc="-5">
                <a:latin typeface="Times New Roman"/>
                <a:cs typeface="Times New Roman"/>
              </a:rPr>
              <a:t>.class.</a:t>
            </a:r>
            <a:endParaRPr sz="3000">
              <a:latin typeface="Times New Roman"/>
              <a:cs typeface="Times New Roman"/>
            </a:endParaRPr>
          </a:p>
          <a:p>
            <a:pPr lvl="1" marL="755650" marR="861694" indent="-285750">
              <a:lnSpc>
                <a:spcPts val="3100"/>
              </a:lnSpc>
              <a:spcBef>
                <a:spcPts val="1614"/>
              </a:spcBef>
              <a:buFont typeface="Wingdings"/>
              <a:buChar char="■"/>
              <a:tabLst>
                <a:tab pos="755015" algn="l"/>
                <a:tab pos="755650" algn="l"/>
              </a:tabLst>
            </a:pPr>
            <a:r>
              <a:rPr dirty="0" sz="2600">
                <a:latin typeface="Times New Roman"/>
                <a:cs typeface="Times New Roman"/>
              </a:rPr>
              <a:t>For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example,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-5">
                <a:latin typeface="Times New Roman"/>
                <a:cs typeface="Times New Roman"/>
              </a:rPr>
              <a:t> inner class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Calibri"/>
                <a:cs typeface="Calibri"/>
              </a:rPr>
              <a:t>InnerClass</a:t>
            </a:r>
            <a:r>
              <a:rPr dirty="0" sz="2600" spc="60" b="1">
                <a:latin typeface="Calibri"/>
                <a:cs typeface="Calibri"/>
              </a:rPr>
              <a:t> </a:t>
            </a:r>
            <a:r>
              <a:rPr dirty="0" sz="2600" spc="-55">
                <a:latin typeface="Times New Roman"/>
                <a:cs typeface="Times New Roman"/>
              </a:rPr>
              <a:t>in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Calibri"/>
                <a:cs typeface="Calibri"/>
              </a:rPr>
              <a:t>OuterClass</a:t>
            </a:r>
            <a:r>
              <a:rPr dirty="0" sz="2600" spc="55" b="1">
                <a:latin typeface="Calibri"/>
                <a:cs typeface="Calibri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is</a:t>
            </a:r>
            <a:r>
              <a:rPr dirty="0" sz="2600" spc="-5">
                <a:latin typeface="Times New Roman"/>
                <a:cs typeface="Times New Roman"/>
              </a:rPr>
              <a:t> compiled</a:t>
            </a:r>
            <a:r>
              <a:rPr dirty="0" sz="2600">
                <a:latin typeface="Times New Roman"/>
                <a:cs typeface="Times New Roman"/>
              </a:rPr>
              <a:t> into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 b="1" i="1">
                <a:latin typeface="Calibri"/>
                <a:cs typeface="Calibri"/>
              </a:rPr>
              <a:t>OuterClass$InnerClass.class</a:t>
            </a:r>
            <a:r>
              <a:rPr dirty="0" sz="2600" spc="-5">
                <a:latin typeface="Courier New"/>
                <a:cs typeface="Courier New"/>
              </a:rPr>
              <a:t>.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A875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2025-02-09T22:43:04Z</dcterms:created>
  <dcterms:modified xsi:type="dcterms:W3CDTF">2025-02-09T22:43:04Z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2022-11-04T00:00:00Z</vt:filetime>
  </property>
  <property fmtid="{D5CDD505-2E9C-101B-9397-08002B2CF9AE}" pid="3" name="LastSaved">
    <vt:filetime>2025-02-09T00:00:00Z</vt:filetime>
  </property>
</Properties>
</file>